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3"/>
  </p:notesMasterIdLst>
  <p:sldIdLst>
    <p:sldId id="309" r:id="rId2"/>
    <p:sldId id="30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3" r:id="rId17"/>
    <p:sldId id="272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4" r:id="rId47"/>
    <p:sldId id="305" r:id="rId48"/>
    <p:sldId id="306" r:id="rId49"/>
    <p:sldId id="307" r:id="rId50"/>
    <p:sldId id="308" r:id="rId51"/>
    <p:sldId id="310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13A80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64" d="100"/>
          <a:sy n="64" d="100"/>
        </p:scale>
        <p:origin x="-92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E0DAE-CCD6-4A4B-8B74-4DD22DD45103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CC06A-774A-4315-8052-2BA4BFDD1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58E6-3CB3-4743-A6BA-20D2984F0595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2E31-8F39-4EC8-96A4-1E3E78E53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58E6-3CB3-4743-A6BA-20D2984F0595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2E31-8F39-4EC8-96A4-1E3E78E53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58E6-3CB3-4743-A6BA-20D2984F0595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2E31-8F39-4EC8-96A4-1E3E78E53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58E6-3CB3-4743-A6BA-20D2984F0595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2E31-8F39-4EC8-96A4-1E3E78E53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58E6-3CB3-4743-A6BA-20D2984F0595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2E31-8F39-4EC8-96A4-1E3E78E53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58E6-3CB3-4743-A6BA-20D2984F0595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2E31-8F39-4EC8-96A4-1E3E78E53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58E6-3CB3-4743-A6BA-20D2984F0595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2E31-8F39-4EC8-96A4-1E3E78E53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58E6-3CB3-4743-A6BA-20D2984F0595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2E31-8F39-4EC8-96A4-1E3E78E53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58E6-3CB3-4743-A6BA-20D2984F0595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2E31-8F39-4EC8-96A4-1E3E78E53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58E6-3CB3-4743-A6BA-20D2984F0595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2E31-8F39-4EC8-96A4-1E3E78E53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58E6-3CB3-4743-A6BA-20D2984F0595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2E31-8F39-4EC8-96A4-1E3E78E53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358E6-3CB3-4743-A6BA-20D2984F0595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52E31-8F39-4EC8-96A4-1E3E78E53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11.jpeg"/><Relationship Id="rId7" Type="http://schemas.openxmlformats.org/officeDocument/2006/relationships/image" Target="../media/image46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3600" y="2514600"/>
            <a:ext cx="4876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BISMILLAH</a:t>
            </a:r>
            <a:endParaRPr lang="en-US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3429000"/>
            <a:ext cx="5748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ASSALAMUALIKUM</a:t>
            </a:r>
            <a:endParaRPr lang="en-US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(2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228600"/>
          <a:ext cx="8686800" cy="61874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524000"/>
                <a:gridCol w="1600200"/>
                <a:gridCol w="1752600"/>
                <a:gridCol w="3810000"/>
              </a:tblGrid>
              <a:tr h="0">
                <a:tc>
                  <a:txBody>
                    <a:bodyPr/>
                    <a:lstStyle/>
                    <a:p>
                      <a:endParaRPr lang="en-US" sz="2000" dirty="0"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Burn Tool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O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Mengubah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bagian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gambar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menjadi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gelap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.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2000" dirty="0"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Sponge Tool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O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Mengatur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kepekaan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warna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.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2000" dirty="0"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Path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Selection Tool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A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Memilih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sebagian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gambar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untuk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ditampilkan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.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2000" dirty="0"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Horizontal Type Tool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T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Membuat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teks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secara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mendatar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.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2000" dirty="0"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Vertical Type Tool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T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Membuat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teks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secara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vertikal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.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2000" dirty="0"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Horizontal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Type Mask Tool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T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Membuat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Masked text  yang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tertulis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secara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horizontal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atau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memilih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(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seleksi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)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teks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.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</a:tr>
            </a:tbl>
          </a:graphicData>
        </a:graphic>
      </p:graphicFrame>
      <p:pic>
        <p:nvPicPr>
          <p:cNvPr id="5" name="Picture 4" descr="njf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0"/>
            <a:ext cx="762000" cy="629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t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295400"/>
            <a:ext cx="762000" cy="6234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k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286000"/>
            <a:ext cx="685800" cy="814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re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3505200"/>
            <a:ext cx="609600" cy="575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nv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4419600"/>
            <a:ext cx="685800" cy="592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dhgf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5410200"/>
            <a:ext cx="846667" cy="76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(2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457200"/>
          <a:ext cx="8686800" cy="5867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524000"/>
                <a:gridCol w="1600200"/>
                <a:gridCol w="1828800"/>
                <a:gridCol w="3733800"/>
              </a:tblGrid>
              <a:tr h="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00B0F0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Vertical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Type Mask Tool</a:t>
                      </a:r>
                      <a:endParaRPr lang="en-US" sz="2000" b="0" dirty="0" smtClean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T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Membuat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Masked text  yang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tertulis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secara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vertikal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atau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memilih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(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seleksi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)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teks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.</a:t>
                      </a:r>
                      <a:endParaRPr lang="en-US" sz="2000" b="0" dirty="0" smtClean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rgbClr val="00B0F0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Pen Tool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P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Membuat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gambar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berbentuk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lurus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,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kurva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,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dan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bentuk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lainnya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dengan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bentuk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halus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.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00B0F0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Freeform Pen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Tool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P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Membuat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gambar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dengan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pola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/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bentuk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bebas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.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00B0F0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Add Anchor Point Tool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-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Menambah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titik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simpul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(anchor)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baru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pada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gambar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.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00B0F0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Delete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Anchor Point Tool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-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Mengurang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titik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simpul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(anchor)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baru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pada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gambar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.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</a:tr>
            </a:tbl>
          </a:graphicData>
        </a:graphic>
      </p:graphicFrame>
      <p:pic>
        <p:nvPicPr>
          <p:cNvPr id="4" name="Picture 3" descr="w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85800"/>
            <a:ext cx="757989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y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905000"/>
            <a:ext cx="641684" cy="76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r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124200"/>
            <a:ext cx="609600" cy="548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h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4114800"/>
            <a:ext cx="649705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hg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5410200"/>
            <a:ext cx="685800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(2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457200"/>
          <a:ext cx="8686800" cy="58521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524000"/>
                <a:gridCol w="1676400"/>
                <a:gridCol w="1752600"/>
                <a:gridCol w="3733800"/>
              </a:tblGrid>
              <a:tr h="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00B0F0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Convert Point Tool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-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Mengubah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bentuk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gambar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dari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bentuk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sudut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(corner point)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ke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bentuk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melengkung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(smooth point)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atau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sebaliknya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.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00B0F0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Custom Shape Tool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U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Membuat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bentuk-bentuk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khusus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yang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sudah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disiapkan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oleh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Photoshop.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Selain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Custom Shape Tool,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terdapat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berbagai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bentuk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lain,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misalnya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persegi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,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elips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,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dan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garis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.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rgbClr val="00B0F0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Notes Tool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N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Membuat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catatan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atau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pesan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berupa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tulisan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pada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gambar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00B0F0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Audio Annotation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Tool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N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membuat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catatan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atau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pesan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berupa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bunyi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pada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gambar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.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</a:tr>
            </a:tbl>
          </a:graphicData>
        </a:graphic>
      </p:graphicFrame>
      <p:pic>
        <p:nvPicPr>
          <p:cNvPr id="4" name="Picture 3" descr="kj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762000"/>
            <a:ext cx="762000" cy="86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667000"/>
            <a:ext cx="800100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xx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4343400"/>
            <a:ext cx="533400" cy="53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qq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5334000"/>
            <a:ext cx="762000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(2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228600"/>
          <a:ext cx="8686800" cy="64922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524000"/>
                <a:gridCol w="1752600"/>
                <a:gridCol w="1676400"/>
                <a:gridCol w="3733800"/>
              </a:tblGrid>
              <a:tr h="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B0F0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Eyedropper  Tool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T="18288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I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Menyalin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warna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dari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yang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sudah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ada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.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T="182880" marB="13716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2000" dirty="0"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Color Sampler Tool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T="18288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I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Mengambil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Contoh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warna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pada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area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tertentu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dari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suatu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gambar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.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Hanya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empat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contoh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warna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yang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dapat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diambil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.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T="182880" marB="13716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2000" dirty="0"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Measure Tool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T="18288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I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Mengetahui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jarak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antara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dua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buah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titik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(point).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T="182880" marB="13716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2000" dirty="0"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Hand Tool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T="18288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H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Menggeser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tampilan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gambar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di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layar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.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T="182880" marB="13716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2000" dirty="0"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Zoom Tool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T="18288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Z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Mengatur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ukuran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tampilan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gambar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.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T="182880" marB="137160" anchor="ctr"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pPr marL="280988" indent="-280988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A.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Set Foreground Color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T="18288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-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Memilih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warna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objek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(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latar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depan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)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sesuai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dengan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warna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yang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dipilih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dalam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Color Picker.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T="182880" marB="137160" anchor="ctr"/>
                </a:tc>
              </a:tr>
            </a:tbl>
          </a:graphicData>
        </a:graphic>
      </p:graphicFrame>
      <p:pic>
        <p:nvPicPr>
          <p:cNvPr id="7" name="Picture 6" descr="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562600"/>
            <a:ext cx="685799" cy="1023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 rot="10800000" flipV="1">
            <a:off x="609600" y="6172200"/>
            <a:ext cx="3810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81000"/>
            <a:ext cx="685800" cy="620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ss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1524000"/>
            <a:ext cx="963930" cy="83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vb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2819400"/>
            <a:ext cx="685800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h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3733800"/>
            <a:ext cx="685800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z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" y="4800600"/>
            <a:ext cx="600075" cy="53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(2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228600"/>
          <a:ext cx="8686800" cy="64617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524000"/>
                <a:gridCol w="1752600"/>
                <a:gridCol w="1676400"/>
                <a:gridCol w="3733800"/>
              </a:tblGrid>
              <a:tr h="0">
                <a:tc>
                  <a:txBody>
                    <a:bodyPr/>
                    <a:lstStyle/>
                    <a:p>
                      <a:endParaRPr lang="en-US" sz="2000" b="0" dirty="0" smtClean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  <a:p>
                      <a:endParaRPr lang="en-US" sz="2000" b="0" dirty="0" smtClean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  <a:p>
                      <a:endParaRPr lang="en-US" sz="2000" b="0" dirty="0" smtClean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  <a:p>
                      <a:endParaRPr lang="en-US" sz="2000" b="0" dirty="0" smtClean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  <a:p>
                      <a:endParaRPr lang="en-US" sz="2000" b="0" dirty="0" smtClean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        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B</a:t>
                      </a:r>
                    </a:p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          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T="182880" marB="137160"/>
                </a:tc>
                <a:tc>
                  <a:txBody>
                    <a:bodyPr/>
                    <a:lstStyle/>
                    <a:p>
                      <a:pPr marL="280988" indent="-280988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B. Set Foreground Color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T="18288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-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Membuat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warna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latar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belakang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(background)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pada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lembar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kerja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(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kanvas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).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Warna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back-ground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dapat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ditukar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dengan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warna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foreground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dengan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menekan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tombol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X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pada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keyboard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atau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mengklik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tanda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panah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dua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ikon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.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T="182880" marB="13716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2000" b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T="182880" marB="137160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Edit in Standard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T="18288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Q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Melakukan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pengeditan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gambar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dalam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mode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tampilan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standar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.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T="182880" marB="13716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T="182880" marB="137160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Edit Quick Mask Mode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T="18288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Q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Melakukan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pengeditan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gambar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dalam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mode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tampilan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Quick Mask.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T="182880" marB="13716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T="182880" marB="137160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Full Screen Mode with Menu Bar 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T="18288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F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Mengubah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jendela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kerja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ke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bentuk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tampilan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full screen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dengan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hanya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menampilkan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menu bar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dan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elemen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utama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lainnya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.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T="182880" marB="137160" anchor="ctr"/>
                </a:tc>
              </a:tr>
            </a:tbl>
          </a:graphicData>
        </a:graphic>
      </p:graphicFrame>
      <p:pic>
        <p:nvPicPr>
          <p:cNvPr id="3" name="Picture 2" descr="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57200"/>
            <a:ext cx="838200" cy="1173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rot="5400000">
            <a:off x="914400" y="1676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895600"/>
            <a:ext cx="762000" cy="564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962400"/>
            <a:ext cx="866274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hh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5257800"/>
            <a:ext cx="1047750" cy="106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(2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304800"/>
          <a:ext cx="8686800" cy="27736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524000"/>
                <a:gridCol w="1676400"/>
                <a:gridCol w="1828800"/>
                <a:gridCol w="3657600"/>
              </a:tblGrid>
              <a:tr h="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00B0F0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Standard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Screen Mode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F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Mengubah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jendela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photoshop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ke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bentuk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tampilan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standard.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00B0F0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Full Screen Mode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F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Untuk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mengubah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layar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ke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bentuk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tampilan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full screen 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dengan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tidak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menampilkan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title bar 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danmenu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bar.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</a:tr>
            </a:tbl>
          </a:graphicData>
        </a:graphic>
      </p:graphicFrame>
      <p:pic>
        <p:nvPicPr>
          <p:cNvPr id="3" name="Picture 2" descr="f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09600"/>
            <a:ext cx="762000" cy="653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905000"/>
            <a:ext cx="952500" cy="76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uitar-wallpaper-1024x768-95160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276600"/>
            <a:ext cx="5867400" cy="106997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empus Sans ITC" pitchFamily="82" charset="0"/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  <a:latin typeface="Tempus Sans ITC" pitchFamily="82" charset="0"/>
              </a:rPr>
              <a:t>Palet</a:t>
            </a:r>
            <a:r>
              <a:rPr lang="en-US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Tempus Sans ITC" pitchFamily="82" charset="0"/>
              </a:rPr>
              <a:t>Navigator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495800"/>
            <a:ext cx="6324600" cy="1981200"/>
          </a:xfrm>
        </p:spPr>
        <p:txBody>
          <a:bodyPr>
            <a:normAutofit lnSpcReduction="10000"/>
          </a:bodyPr>
          <a:lstStyle/>
          <a:p>
            <a:pPr marL="280988" indent="412750" algn="just">
              <a:tabLst>
                <a:tab pos="339725" algn="l"/>
              </a:tabLst>
            </a:pPr>
            <a:r>
              <a:rPr lang="en-US" b="1" dirty="0" smtClean="0">
                <a:solidFill>
                  <a:srgbClr val="002060"/>
                </a:solidFill>
                <a:latin typeface="Tempus Sans ITC" pitchFamily="82" charset="0"/>
              </a:rPr>
              <a:t>	</a:t>
            </a:r>
            <a:r>
              <a:rPr lang="en-US" sz="3100" b="1" dirty="0" err="1" smtClean="0">
                <a:solidFill>
                  <a:srgbClr val="00B0F0"/>
                </a:solidFill>
                <a:latin typeface="Tempus Sans ITC" pitchFamily="82" charset="0"/>
              </a:rPr>
              <a:t>Berfungsi</a:t>
            </a:r>
            <a:r>
              <a:rPr lang="en-US" sz="3100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sz="3100" b="1" dirty="0" err="1" smtClean="0">
                <a:solidFill>
                  <a:srgbClr val="00B0F0"/>
                </a:solidFill>
                <a:latin typeface="Tempus Sans ITC" pitchFamily="82" charset="0"/>
              </a:rPr>
              <a:t>untuk</a:t>
            </a:r>
            <a:r>
              <a:rPr lang="en-US" sz="3100" b="1" dirty="0" smtClean="0">
                <a:solidFill>
                  <a:srgbClr val="00B0F0"/>
                </a:solidFill>
                <a:latin typeface="Tempus Sans ITC" pitchFamily="82" charset="0"/>
              </a:rPr>
              <a:t>  </a:t>
            </a:r>
            <a:r>
              <a:rPr lang="en-US" sz="3100" b="1" dirty="0" err="1" smtClean="0">
                <a:solidFill>
                  <a:srgbClr val="00B0F0"/>
                </a:solidFill>
                <a:latin typeface="Tempus Sans ITC" pitchFamily="82" charset="0"/>
              </a:rPr>
              <a:t>mengatur</a:t>
            </a:r>
            <a:r>
              <a:rPr lang="en-US" sz="3100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sz="3100" b="1" dirty="0" err="1" smtClean="0">
                <a:solidFill>
                  <a:srgbClr val="00B0F0"/>
                </a:solidFill>
                <a:latin typeface="Tempus Sans ITC" pitchFamily="82" charset="0"/>
              </a:rPr>
              <a:t>ukuran</a:t>
            </a:r>
            <a:r>
              <a:rPr lang="en-US" sz="3100" b="1" dirty="0" smtClean="0">
                <a:solidFill>
                  <a:srgbClr val="00B0F0"/>
                </a:solidFill>
                <a:latin typeface="Tempus Sans ITC" pitchFamily="82" charset="0"/>
              </a:rPr>
              <a:t>  </a:t>
            </a:r>
            <a:r>
              <a:rPr lang="en-US" sz="3100" b="1" dirty="0" err="1" smtClean="0">
                <a:solidFill>
                  <a:srgbClr val="00B0F0"/>
                </a:solidFill>
                <a:latin typeface="Tempus Sans ITC" pitchFamily="82" charset="0"/>
              </a:rPr>
              <a:t>tampilan</a:t>
            </a:r>
            <a:r>
              <a:rPr lang="en-US" sz="3100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sz="3100" b="1" dirty="0" err="1" smtClean="0">
                <a:solidFill>
                  <a:srgbClr val="00B0F0"/>
                </a:solidFill>
                <a:latin typeface="Tempus Sans ITC" pitchFamily="82" charset="0"/>
              </a:rPr>
              <a:t>gambar</a:t>
            </a:r>
            <a:r>
              <a:rPr lang="en-US" sz="3100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sz="3100" b="1" dirty="0" err="1" smtClean="0">
                <a:solidFill>
                  <a:srgbClr val="00B0F0"/>
                </a:solidFill>
                <a:latin typeface="Tempus Sans ITC" pitchFamily="82" charset="0"/>
              </a:rPr>
              <a:t>dalam</a:t>
            </a:r>
            <a:r>
              <a:rPr lang="en-US" sz="3100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sz="3100" b="1" dirty="0" err="1" smtClean="0">
                <a:solidFill>
                  <a:srgbClr val="00B0F0"/>
                </a:solidFill>
                <a:latin typeface="Tempus Sans ITC" pitchFamily="82" charset="0"/>
              </a:rPr>
              <a:t>lembar</a:t>
            </a:r>
            <a:r>
              <a:rPr lang="en-US" sz="3100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sz="3100" b="1" dirty="0" err="1" smtClean="0">
                <a:solidFill>
                  <a:srgbClr val="00B0F0"/>
                </a:solidFill>
                <a:latin typeface="Tempus Sans ITC" pitchFamily="82" charset="0"/>
              </a:rPr>
              <a:t>kerja</a:t>
            </a:r>
            <a:r>
              <a:rPr lang="en-US" sz="3100" b="1" dirty="0" smtClean="0">
                <a:solidFill>
                  <a:srgbClr val="00B0F0"/>
                </a:solidFill>
                <a:latin typeface="Tempus Sans ITC" pitchFamily="82" charset="0"/>
              </a:rPr>
              <a:t> (</a:t>
            </a:r>
            <a:r>
              <a:rPr lang="en-US" sz="3100" b="1" dirty="0" err="1" smtClean="0">
                <a:solidFill>
                  <a:srgbClr val="00B0F0"/>
                </a:solidFill>
                <a:latin typeface="Tempus Sans ITC" pitchFamily="82" charset="0"/>
              </a:rPr>
              <a:t>kanvas</a:t>
            </a:r>
            <a:r>
              <a:rPr lang="en-US" sz="3100" b="1" dirty="0" smtClean="0">
                <a:solidFill>
                  <a:srgbClr val="00B0F0"/>
                </a:solidFill>
                <a:latin typeface="Tempus Sans ITC" pitchFamily="82" charset="0"/>
              </a:rPr>
              <a:t>) </a:t>
            </a:r>
            <a:r>
              <a:rPr lang="en-US" sz="3100" b="1" dirty="0" err="1" smtClean="0">
                <a:solidFill>
                  <a:srgbClr val="00B0F0"/>
                </a:solidFill>
                <a:latin typeface="Tempus Sans ITC" pitchFamily="82" charset="0"/>
              </a:rPr>
              <a:t>melalui</a:t>
            </a:r>
            <a:r>
              <a:rPr lang="en-US" sz="3100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sz="3100" b="1" dirty="0" err="1" smtClean="0">
                <a:solidFill>
                  <a:srgbClr val="00B0F0"/>
                </a:solidFill>
                <a:latin typeface="Tempus Sans ITC" pitchFamily="82" charset="0"/>
              </a:rPr>
              <a:t>sebuah</a:t>
            </a:r>
            <a:r>
              <a:rPr lang="en-US" sz="3100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sz="3100" b="1" dirty="0" err="1" smtClean="0">
                <a:solidFill>
                  <a:srgbClr val="00B0F0"/>
                </a:solidFill>
                <a:latin typeface="Tempus Sans ITC" pitchFamily="82" charset="0"/>
              </a:rPr>
              <a:t>salinan</a:t>
            </a:r>
            <a:r>
              <a:rPr lang="en-US" sz="3100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sz="3100" b="1" dirty="0" err="1" smtClean="0">
                <a:solidFill>
                  <a:srgbClr val="00B0F0"/>
                </a:solidFill>
                <a:latin typeface="Tempus Sans ITC" pitchFamily="82" charset="0"/>
              </a:rPr>
              <a:t>miniatur</a:t>
            </a:r>
            <a:r>
              <a:rPr lang="en-US" sz="3100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sz="3100" b="1" dirty="0" err="1" smtClean="0">
                <a:solidFill>
                  <a:srgbClr val="00B0F0"/>
                </a:solidFill>
                <a:latin typeface="Tempus Sans ITC" pitchFamily="82" charset="0"/>
              </a:rPr>
              <a:t>gambar</a:t>
            </a:r>
            <a:endParaRPr lang="en-US" sz="3100" dirty="0">
              <a:solidFill>
                <a:srgbClr val="00B0F0"/>
              </a:solidFill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0" y="152400"/>
            <a:ext cx="9144000" cy="2667000"/>
          </a:xfrm>
          <a:prstGeom prst="leftRightArrow">
            <a:avLst/>
          </a:prstGeom>
          <a:solidFill>
            <a:srgbClr val="FF3399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Showcard Gothic" pitchFamily="82" charset="0"/>
              </a:rPr>
              <a:t>Mengenal</a:t>
            </a:r>
            <a:r>
              <a:rPr lang="en-US" sz="3600" b="1" dirty="0" smtClean="0">
                <a:solidFill>
                  <a:schemeClr val="bg1"/>
                </a:solidFill>
                <a:latin typeface="Showcard Gothic" pitchFamily="8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howcard Gothic" pitchFamily="82" charset="0"/>
              </a:rPr>
              <a:t>Palet</a:t>
            </a:r>
            <a:endParaRPr lang="en-US" sz="3600" b="1" dirty="0" smtClean="0">
              <a:solidFill>
                <a:schemeClr val="bg1"/>
              </a:solidFill>
              <a:latin typeface="Showcard Gothic" pitchFamily="82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Showcard Gothic" pitchFamily="82" charset="0"/>
              </a:rPr>
              <a:t>(</a:t>
            </a:r>
            <a:r>
              <a:rPr lang="en-US" sz="3600" b="1" i="1" dirty="0" err="1" smtClean="0">
                <a:solidFill>
                  <a:schemeClr val="bg1"/>
                </a:solidFill>
                <a:latin typeface="Showcard Gothic" pitchFamily="82" charset="0"/>
              </a:rPr>
              <a:t>Pallete</a:t>
            </a:r>
            <a:r>
              <a:rPr lang="en-US" sz="3600" b="1" dirty="0" smtClean="0">
                <a:solidFill>
                  <a:schemeClr val="bg1"/>
                </a:solidFill>
                <a:latin typeface="Showcard Gothic" pitchFamily="82" charset="0"/>
              </a:rPr>
              <a:t>) </a:t>
            </a:r>
            <a:r>
              <a:rPr lang="en-US" sz="3600" b="1" dirty="0" err="1" smtClean="0">
                <a:solidFill>
                  <a:schemeClr val="bg1"/>
                </a:solidFill>
                <a:latin typeface="Showcard Gothic" pitchFamily="82" charset="0"/>
              </a:rPr>
              <a:t>photoshop</a:t>
            </a:r>
            <a:endParaRPr lang="en-US" sz="3600" dirty="0">
              <a:solidFill>
                <a:schemeClr val="bg1"/>
              </a:solidFill>
              <a:latin typeface="Showcard Gothic" pitchFamily="8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295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guitar-wallpaper-1024x768-95160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empus Sans ITC" pitchFamily="82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empus Sans ITC" pitchFamily="82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empus Sans ITC" pitchFamily="82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empus Sans ITC" pitchFamily="82" charset="0"/>
              </a:rPr>
            </a:br>
            <a:endParaRPr lang="en-US" b="1" dirty="0">
              <a:solidFill>
                <a:srgbClr val="002060"/>
              </a:solidFill>
              <a:latin typeface="Tempus Sans ITC" pitchFamily="82" charset="0"/>
            </a:endParaRPr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667000"/>
            <a:ext cx="40386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 rot="5400000" flipH="1" flipV="1">
            <a:off x="1410494" y="6209506"/>
            <a:ext cx="228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12" idx="1"/>
          </p:cNvCxnSpPr>
          <p:nvPr/>
        </p:nvCxnSpPr>
        <p:spPr>
          <a:xfrm>
            <a:off x="1524000" y="6096000"/>
            <a:ext cx="228600" cy="1489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2629694" y="6209506"/>
            <a:ext cx="228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743200" y="6096000"/>
            <a:ext cx="381000" cy="158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14" idx="1"/>
          </p:cNvCxnSpPr>
          <p:nvPr/>
        </p:nvCxnSpPr>
        <p:spPr>
          <a:xfrm>
            <a:off x="3886200" y="6400800"/>
            <a:ext cx="533400" cy="1489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52600" y="5943600"/>
            <a:ext cx="934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3399"/>
                </a:solidFill>
                <a:latin typeface="Harrington" pitchFamily="82" charset="0"/>
              </a:rPr>
              <a:t>Zoom out</a:t>
            </a:r>
            <a:endParaRPr lang="en-US" sz="1400" b="1" dirty="0">
              <a:solidFill>
                <a:srgbClr val="FF3399"/>
              </a:solidFill>
              <a:latin typeface="Harringto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0" y="5943600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3399"/>
                </a:solidFill>
                <a:latin typeface="Harrington" pitchFamily="82" charset="0"/>
              </a:rPr>
              <a:t>Zoom Slider</a:t>
            </a:r>
            <a:endParaRPr lang="en-US" sz="1400" b="1" dirty="0">
              <a:solidFill>
                <a:srgbClr val="FF3399"/>
              </a:solidFill>
              <a:latin typeface="Harringto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6248400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3399"/>
                </a:solidFill>
                <a:latin typeface="Harrington" pitchFamily="82" charset="0"/>
              </a:rPr>
              <a:t>Zoom In</a:t>
            </a:r>
            <a:endParaRPr lang="en-US" sz="1400" b="1" dirty="0">
              <a:solidFill>
                <a:srgbClr val="FF3399"/>
              </a:solidFill>
              <a:latin typeface="Harrington" pitchFamily="8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33400" y="3505200"/>
            <a:ext cx="228600" cy="158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76597" y="3962003"/>
            <a:ext cx="914400" cy="79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2000" y="3352800"/>
            <a:ext cx="906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3399"/>
                </a:solidFill>
                <a:latin typeface="Harrington" pitchFamily="82" charset="0"/>
              </a:rPr>
              <a:t>Thumbail</a:t>
            </a:r>
            <a:endParaRPr lang="en-US" sz="1400" b="1" dirty="0">
              <a:solidFill>
                <a:srgbClr val="FF3399"/>
              </a:solidFill>
              <a:latin typeface="Harrington" pitchFamily="8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3582194" y="3123406"/>
            <a:ext cx="304800" cy="158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276600"/>
            <a:ext cx="938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3399"/>
                </a:solidFill>
                <a:latin typeface="Harrington" pitchFamily="82" charset="0"/>
              </a:rPr>
              <a:t>Palet</a:t>
            </a:r>
            <a:r>
              <a:rPr lang="en-US" sz="1400" b="1" dirty="0" smtClean="0">
                <a:solidFill>
                  <a:srgbClr val="FF3399"/>
                </a:solidFill>
                <a:latin typeface="Harrington" pitchFamily="82" charset="0"/>
              </a:rPr>
              <a:t> Info</a:t>
            </a:r>
            <a:endParaRPr lang="en-US" sz="1400" b="1" dirty="0">
              <a:solidFill>
                <a:srgbClr val="FF3399"/>
              </a:solidFill>
              <a:latin typeface="Harrington" pitchFamily="8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33400" y="4419600"/>
            <a:ext cx="762000" cy="79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2134394" y="3199606"/>
            <a:ext cx="304800" cy="158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828800" y="3429000"/>
            <a:ext cx="1454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3399"/>
                </a:solidFill>
                <a:latin typeface="Harrington" pitchFamily="82" charset="0"/>
              </a:rPr>
              <a:t>Palet</a:t>
            </a:r>
            <a:r>
              <a:rPr lang="en-US" sz="1400" b="1" dirty="0" smtClean="0">
                <a:solidFill>
                  <a:srgbClr val="FF3399"/>
                </a:solidFill>
                <a:latin typeface="Harrington" pitchFamily="82" charset="0"/>
              </a:rPr>
              <a:t> Histogram</a:t>
            </a:r>
            <a:endParaRPr lang="en-US" sz="1400" b="1" dirty="0">
              <a:solidFill>
                <a:srgbClr val="FF3399"/>
              </a:solidFill>
              <a:latin typeface="Harrington" pitchFamily="82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3352800" y="2971800"/>
            <a:ext cx="381000" cy="79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33400" y="304800"/>
            <a:ext cx="86106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 err="1" smtClean="0">
                <a:solidFill>
                  <a:srgbClr val="00B0F0"/>
                </a:solidFill>
                <a:latin typeface="Tempus Sans ITC" pitchFamily="82" charset="0"/>
              </a:rPr>
              <a:t>Thumbail</a:t>
            </a:r>
            <a:r>
              <a:rPr lang="en-US" sz="2800" b="1" i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empus Sans ITC" pitchFamily="82" charset="0"/>
              </a:rPr>
              <a:t>untuk</a:t>
            </a:r>
            <a:r>
              <a:rPr lang="en-US" sz="2800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empus Sans ITC" pitchFamily="82" charset="0"/>
              </a:rPr>
              <a:t>menampilkan</a:t>
            </a:r>
            <a:r>
              <a:rPr lang="en-US" sz="2800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empus Sans ITC" pitchFamily="82" charset="0"/>
              </a:rPr>
              <a:t>tampilan</a:t>
            </a:r>
            <a:r>
              <a:rPr lang="en-US" sz="2800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empus Sans ITC" pitchFamily="82" charset="0"/>
              </a:rPr>
              <a:t>miniatur</a:t>
            </a:r>
            <a:endParaRPr lang="en-US" sz="2800" b="1" dirty="0" smtClean="0">
              <a:solidFill>
                <a:srgbClr val="00B0F0"/>
              </a:solidFill>
              <a:latin typeface="Tempus Sans ITC" pitchFamily="82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 smtClean="0">
                <a:solidFill>
                  <a:srgbClr val="00B0F0"/>
                </a:solidFill>
                <a:latin typeface="Tempus Sans ITC" pitchFamily="82" charset="0"/>
              </a:rPr>
              <a:t>Zoom out  </a:t>
            </a:r>
            <a:r>
              <a:rPr lang="en-US" sz="2800" b="1" dirty="0" err="1" smtClean="0">
                <a:solidFill>
                  <a:srgbClr val="00B0F0"/>
                </a:solidFill>
                <a:latin typeface="Tempus Sans ITC" pitchFamily="82" charset="0"/>
              </a:rPr>
              <a:t>untuk</a:t>
            </a:r>
            <a:r>
              <a:rPr lang="en-US" sz="2800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empus Sans ITC" pitchFamily="82" charset="0"/>
              </a:rPr>
              <a:t>melakukan</a:t>
            </a:r>
            <a:r>
              <a:rPr lang="en-US" sz="2800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empus Sans ITC" pitchFamily="82" charset="0"/>
              </a:rPr>
              <a:t>pembesaran</a:t>
            </a:r>
            <a:r>
              <a:rPr lang="en-US" sz="2800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empus Sans ITC" pitchFamily="82" charset="0"/>
              </a:rPr>
              <a:t>gambar</a:t>
            </a:r>
            <a:endParaRPr lang="en-US" sz="2800" b="1" dirty="0" smtClean="0">
              <a:solidFill>
                <a:srgbClr val="00B0F0"/>
              </a:solidFill>
              <a:latin typeface="Tempus Sans ITC" pitchFamily="82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 smtClean="0">
                <a:solidFill>
                  <a:srgbClr val="00B0F0"/>
                </a:solidFill>
                <a:latin typeface="Tempus Sans ITC" pitchFamily="82" charset="0"/>
              </a:rPr>
              <a:t>Zoom in  </a:t>
            </a:r>
            <a:r>
              <a:rPr lang="en-US" sz="2800" b="1" dirty="0" err="1" smtClean="0">
                <a:solidFill>
                  <a:srgbClr val="00B0F0"/>
                </a:solidFill>
                <a:latin typeface="Tempus Sans ITC" pitchFamily="82" charset="0"/>
              </a:rPr>
              <a:t>untuk</a:t>
            </a:r>
            <a:r>
              <a:rPr lang="en-US" sz="2800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empus Sans ITC" pitchFamily="82" charset="0"/>
              </a:rPr>
              <a:t>melakukan</a:t>
            </a:r>
            <a:r>
              <a:rPr lang="en-US" sz="2800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empus Sans ITC" pitchFamily="82" charset="0"/>
              </a:rPr>
              <a:t>pengecilan</a:t>
            </a:r>
            <a:r>
              <a:rPr lang="en-US" sz="2800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empus Sans ITC" pitchFamily="82" charset="0"/>
              </a:rPr>
              <a:t>gambar</a:t>
            </a:r>
            <a:endParaRPr lang="en-US" sz="2800" b="1" dirty="0" smtClean="0">
              <a:solidFill>
                <a:srgbClr val="00B0F0"/>
              </a:solidFill>
              <a:latin typeface="Tempus Sans ITC" pitchFamily="82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 smtClean="0">
                <a:solidFill>
                  <a:srgbClr val="00B0F0"/>
                </a:solidFill>
                <a:latin typeface="Tempus Sans ITC" pitchFamily="82" charset="0"/>
              </a:rPr>
              <a:t>Zoom slider  </a:t>
            </a:r>
            <a:r>
              <a:rPr lang="en-US" sz="2800" b="1" dirty="0" err="1" smtClean="0">
                <a:solidFill>
                  <a:srgbClr val="00B0F0"/>
                </a:solidFill>
                <a:latin typeface="Tempus Sans ITC" pitchFamily="82" charset="0"/>
              </a:rPr>
              <a:t>untuk</a:t>
            </a:r>
            <a:r>
              <a:rPr lang="en-US" sz="2800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empus Sans ITC" pitchFamily="82" charset="0"/>
              </a:rPr>
              <a:t>menggeser</a:t>
            </a:r>
            <a:r>
              <a:rPr lang="en-US" sz="2800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empus Sans ITC" pitchFamily="82" charset="0"/>
              </a:rPr>
              <a:t>perubahan</a:t>
            </a:r>
            <a:r>
              <a:rPr lang="en-US" sz="2800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empus Sans ITC" pitchFamily="82" charset="0"/>
              </a:rPr>
              <a:t>gambar</a:t>
            </a:r>
            <a:r>
              <a:rPr lang="en-US" sz="2800" b="1" i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endParaRPr lang="en-US" sz="2800" b="1" i="1" dirty="0">
              <a:solidFill>
                <a:srgbClr val="00B0F0"/>
              </a:solidFill>
              <a:latin typeface="Tempus Sans ITC" pitchFamily="82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uitar-wallpaper-1024x768-95160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3810000" cy="137477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empus Sans ITC" pitchFamily="82" charset="0"/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  <a:latin typeface="Tempus Sans ITC" pitchFamily="82" charset="0"/>
              </a:rPr>
              <a:t>Palet</a:t>
            </a:r>
            <a:r>
              <a:rPr lang="en-US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Tempus Sans ITC" pitchFamily="82" charset="0"/>
              </a:rPr>
              <a:t>Color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8915400" cy="1752600"/>
          </a:xfrm>
        </p:spPr>
        <p:txBody>
          <a:bodyPr>
            <a:normAutofit/>
          </a:bodyPr>
          <a:lstStyle/>
          <a:p>
            <a:pPr marL="457200" indent="398463" algn="just">
              <a:tabLst>
                <a:tab pos="457200" algn="l"/>
                <a:tab pos="515938" algn="l"/>
                <a:tab pos="574675" algn="l"/>
              </a:tabLst>
            </a:pPr>
            <a:r>
              <a:rPr lang="en-US" b="1" dirty="0" smtClean="0">
                <a:solidFill>
                  <a:srgbClr val="002060"/>
                </a:solidFill>
                <a:latin typeface="Tempus Sans ITC" pitchFamily="82" charset="0"/>
              </a:rPr>
              <a:t>	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Berfungsi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untuk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mengatur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warna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gambar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(foreground)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dan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latar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belakang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(background)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dalam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lembar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kerja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(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kanvas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).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95600"/>
            <a:ext cx="50292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uitar-wallpaper-1024x768-95160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4267200" cy="122237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empus Sans ITC" pitchFamily="82" charset="0"/>
              </a:rPr>
              <a:t>3.  </a:t>
            </a:r>
            <a:r>
              <a:rPr lang="en-US" b="1" dirty="0" err="1" smtClean="0">
                <a:solidFill>
                  <a:srgbClr val="FF0000"/>
                </a:solidFill>
                <a:latin typeface="Tempus Sans ITC" pitchFamily="82" charset="0"/>
              </a:rPr>
              <a:t>Palet</a:t>
            </a:r>
            <a:r>
              <a:rPr lang="en-US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Tempus Sans ITC" pitchFamily="82" charset="0"/>
              </a:rPr>
              <a:t>Swatches</a:t>
            </a:r>
            <a:endParaRPr lang="en-US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8915400" cy="1676400"/>
          </a:xfrm>
        </p:spPr>
        <p:txBody>
          <a:bodyPr>
            <a:normAutofit lnSpcReduction="10000"/>
          </a:bodyPr>
          <a:lstStyle/>
          <a:p>
            <a:pPr marL="339725" indent="354013" algn="just">
              <a:tabLst>
                <a:tab pos="693738" algn="l"/>
              </a:tabLst>
            </a:pP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Berfungsi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untuk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mengatur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warna</a:t>
            </a:r>
            <a:endParaRPr lang="en-US" b="1" dirty="0" smtClean="0">
              <a:solidFill>
                <a:srgbClr val="00B0F0"/>
              </a:solidFill>
              <a:latin typeface="Tempus Sans ITC" pitchFamily="82" charset="0"/>
            </a:endParaRPr>
          </a:p>
          <a:p>
            <a:pPr marL="858838" indent="-112713" algn="just">
              <a:tabLst>
                <a:tab pos="693738" algn="l"/>
              </a:tabLst>
            </a:pP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dengan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sampel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warna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yang</a:t>
            </a:r>
          </a:p>
          <a:p>
            <a:pPr marL="339725" indent="354013" algn="just">
              <a:tabLst>
                <a:tab pos="693738" algn="l"/>
              </a:tabLst>
            </a:pP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disediakan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oleh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palet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.</a:t>
            </a:r>
            <a:endParaRPr lang="en-US" b="1" dirty="0">
              <a:solidFill>
                <a:srgbClr val="00B0F0"/>
              </a:solidFill>
              <a:latin typeface="Tempus Sans ITC" pitchFamily="82" charset="0"/>
            </a:endParaRPr>
          </a:p>
        </p:txBody>
      </p:sp>
      <p:pic>
        <p:nvPicPr>
          <p:cNvPr id="5" name="Picture 4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819400"/>
            <a:ext cx="54864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D (6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6200000">
            <a:off x="-1502694" y="1883694"/>
            <a:ext cx="4533853" cy="1528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0000" stA="55000" endPos="48000" dist="500" dir="5400000" sy="-100000" algn="bl" rotWithShape="0"/>
                </a:effectLst>
              </a:rPr>
              <a:t>Photoshop</a:t>
            </a:r>
            <a:endParaRPr lang="en-US" sz="7200" b="1" cap="all" dirty="0">
              <a:ln/>
              <a:solidFill>
                <a:schemeClr val="accent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838200"/>
            <a:ext cx="609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latin typeface="Tempus Sans ITC" pitchFamily="82" charset="0"/>
              </a:rPr>
              <a:t>	Program </a:t>
            </a:r>
            <a:r>
              <a:rPr lang="en-US" sz="2400" b="1" dirty="0" err="1" smtClean="0">
                <a:solidFill>
                  <a:srgbClr val="FFC000"/>
                </a:solidFill>
                <a:latin typeface="Tempus Sans ITC" pitchFamily="82" charset="0"/>
              </a:rPr>
              <a:t>aplikasi</a:t>
            </a:r>
            <a:r>
              <a:rPr lang="en-US" sz="2400" b="1" dirty="0" smtClean="0">
                <a:solidFill>
                  <a:srgbClr val="FFC000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empus Sans ITC" pitchFamily="82" charset="0"/>
              </a:rPr>
              <a:t>untuk</a:t>
            </a:r>
            <a:r>
              <a:rPr lang="en-US" sz="2400" b="1" dirty="0" smtClean="0">
                <a:solidFill>
                  <a:srgbClr val="FFC000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empus Sans ITC" pitchFamily="82" charset="0"/>
              </a:rPr>
              <a:t>membuat</a:t>
            </a:r>
            <a:r>
              <a:rPr lang="en-US" sz="2400" b="1" dirty="0" smtClean="0">
                <a:solidFill>
                  <a:srgbClr val="FFC000"/>
                </a:solidFill>
                <a:latin typeface="Tempus Sans ITC" pitchFamily="82" charset="0"/>
              </a:rPr>
              <a:t>, </a:t>
            </a:r>
            <a:r>
              <a:rPr lang="en-US" sz="2400" b="1" dirty="0" err="1" smtClean="0">
                <a:solidFill>
                  <a:srgbClr val="FFC000"/>
                </a:solidFill>
                <a:latin typeface="Tempus Sans ITC" pitchFamily="82" charset="0"/>
              </a:rPr>
              <a:t>mengolah</a:t>
            </a:r>
            <a:r>
              <a:rPr lang="en-US" sz="2400" b="1" dirty="0" smtClean="0">
                <a:solidFill>
                  <a:srgbClr val="FFC000"/>
                </a:solidFill>
                <a:latin typeface="Tempus Sans ITC" pitchFamily="82" charset="0"/>
              </a:rPr>
              <a:t>, </a:t>
            </a:r>
            <a:r>
              <a:rPr lang="en-US" sz="2400" b="1" dirty="0" err="1" smtClean="0">
                <a:solidFill>
                  <a:srgbClr val="FFC000"/>
                </a:solidFill>
                <a:latin typeface="Tempus Sans ITC" pitchFamily="82" charset="0"/>
              </a:rPr>
              <a:t>dan</a:t>
            </a:r>
            <a:r>
              <a:rPr lang="en-US" sz="2400" b="1" dirty="0" smtClean="0">
                <a:solidFill>
                  <a:srgbClr val="FFC000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empus Sans ITC" pitchFamily="82" charset="0"/>
              </a:rPr>
              <a:t>mengedit</a:t>
            </a:r>
            <a:r>
              <a:rPr lang="en-US" sz="2400" b="1" dirty="0" smtClean="0">
                <a:solidFill>
                  <a:srgbClr val="FFC000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empus Sans ITC" pitchFamily="82" charset="0"/>
              </a:rPr>
              <a:t>gambar</a:t>
            </a:r>
            <a:r>
              <a:rPr lang="en-US" sz="2400" b="1" dirty="0" smtClean="0">
                <a:solidFill>
                  <a:srgbClr val="FFC000"/>
                </a:solidFill>
                <a:latin typeface="Tempus Sans ITC" pitchFamily="82" charset="0"/>
              </a:rPr>
              <a:t> Adobe Photoshop. Adobe Photoshop </a:t>
            </a:r>
            <a:r>
              <a:rPr lang="en-US" sz="2400" b="1" dirty="0" err="1" smtClean="0">
                <a:solidFill>
                  <a:srgbClr val="FFC000"/>
                </a:solidFill>
                <a:latin typeface="Tempus Sans ITC" pitchFamily="82" charset="0"/>
              </a:rPr>
              <a:t>merupakan</a:t>
            </a:r>
            <a:r>
              <a:rPr lang="en-US" sz="2400" b="1" dirty="0" smtClean="0">
                <a:solidFill>
                  <a:srgbClr val="FFC000"/>
                </a:solidFill>
                <a:latin typeface="Tempus Sans ITC" pitchFamily="82" charset="0"/>
              </a:rPr>
              <a:t> program </a:t>
            </a:r>
            <a:r>
              <a:rPr lang="en-US" sz="2400" b="1" i="1" dirty="0" smtClean="0">
                <a:solidFill>
                  <a:srgbClr val="FFC000"/>
                </a:solidFill>
                <a:latin typeface="Tempus Sans ITC" pitchFamily="82" charset="0"/>
              </a:rPr>
              <a:t>image editing</a:t>
            </a:r>
            <a:r>
              <a:rPr lang="en-US" sz="2400" b="1" dirty="0" smtClean="0">
                <a:solidFill>
                  <a:srgbClr val="FFC000"/>
                </a:solidFill>
                <a:latin typeface="Tempus Sans ITC" pitchFamily="82" charset="0"/>
              </a:rPr>
              <a:t> (</a:t>
            </a:r>
            <a:r>
              <a:rPr lang="en-US" sz="2400" b="1" dirty="0" err="1" smtClean="0">
                <a:solidFill>
                  <a:srgbClr val="FFC000"/>
                </a:solidFill>
                <a:latin typeface="Tempus Sans ITC" pitchFamily="82" charset="0"/>
              </a:rPr>
              <a:t>pengeditan</a:t>
            </a:r>
            <a:r>
              <a:rPr lang="en-US" sz="2400" b="1" dirty="0" smtClean="0">
                <a:solidFill>
                  <a:srgbClr val="FFC000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empus Sans ITC" pitchFamily="82" charset="0"/>
              </a:rPr>
              <a:t>citra</a:t>
            </a:r>
            <a:r>
              <a:rPr lang="en-US" sz="2400" b="1" dirty="0" smtClean="0">
                <a:solidFill>
                  <a:srgbClr val="FFC000"/>
                </a:solidFill>
                <a:latin typeface="Tempus Sans ITC" pitchFamily="82" charset="0"/>
              </a:rPr>
              <a:t>) yang </a:t>
            </a:r>
            <a:r>
              <a:rPr lang="en-US" sz="2400" b="1" dirty="0" err="1" smtClean="0">
                <a:solidFill>
                  <a:srgbClr val="FFC000"/>
                </a:solidFill>
                <a:latin typeface="Tempus Sans ITC" pitchFamily="82" charset="0"/>
              </a:rPr>
              <a:t>menjadi</a:t>
            </a:r>
            <a:r>
              <a:rPr lang="en-US" sz="2400" b="1" dirty="0" smtClean="0">
                <a:solidFill>
                  <a:srgbClr val="FFC000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empus Sans ITC" pitchFamily="82" charset="0"/>
              </a:rPr>
              <a:t>standar</a:t>
            </a:r>
            <a:r>
              <a:rPr lang="en-US" sz="2400" b="1" dirty="0" smtClean="0">
                <a:solidFill>
                  <a:srgbClr val="FFC000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empus Sans ITC" pitchFamily="82" charset="0"/>
              </a:rPr>
              <a:t>bagi</a:t>
            </a:r>
            <a:r>
              <a:rPr lang="en-US" sz="2400" b="1" dirty="0" smtClean="0">
                <a:solidFill>
                  <a:srgbClr val="FFC000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empus Sans ITC" pitchFamily="82" charset="0"/>
              </a:rPr>
              <a:t>dunia</a:t>
            </a:r>
            <a:r>
              <a:rPr lang="en-US" sz="2400" b="1" dirty="0" smtClean="0">
                <a:solidFill>
                  <a:srgbClr val="FFC000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empus Sans ITC" pitchFamily="82" charset="0"/>
              </a:rPr>
              <a:t>industri</a:t>
            </a:r>
            <a:r>
              <a:rPr lang="en-US" sz="2400" b="1" dirty="0" smtClean="0">
                <a:solidFill>
                  <a:srgbClr val="FFC000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empus Sans ITC" pitchFamily="82" charset="0"/>
              </a:rPr>
              <a:t>pengolah</a:t>
            </a:r>
            <a:r>
              <a:rPr lang="en-US" sz="2400" b="1" dirty="0" smtClean="0">
                <a:solidFill>
                  <a:srgbClr val="FFC000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empus Sans ITC" pitchFamily="82" charset="0"/>
              </a:rPr>
              <a:t>citra</a:t>
            </a:r>
            <a:r>
              <a:rPr lang="en-US" sz="2400" b="1" dirty="0" smtClean="0">
                <a:solidFill>
                  <a:srgbClr val="FFC000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empus Sans ITC" pitchFamily="82" charset="0"/>
              </a:rPr>
              <a:t>dan</a:t>
            </a:r>
            <a:r>
              <a:rPr lang="en-US" sz="2400" b="1" dirty="0" smtClean="0">
                <a:solidFill>
                  <a:srgbClr val="FFC000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empus Sans ITC" pitchFamily="82" charset="0"/>
              </a:rPr>
              <a:t>penerbitan</a:t>
            </a:r>
            <a:r>
              <a:rPr lang="en-US" sz="2400" b="1" dirty="0" smtClean="0">
                <a:solidFill>
                  <a:srgbClr val="FFC000"/>
                </a:solidFill>
                <a:latin typeface="Tempus Sans ITC" pitchFamily="82" charset="0"/>
              </a:rPr>
              <a:t> .</a:t>
            </a:r>
          </a:p>
          <a:p>
            <a:endParaRPr lang="en-US" sz="2400" b="1" dirty="0" smtClean="0">
              <a:solidFill>
                <a:srgbClr val="FFC000"/>
              </a:solidFill>
              <a:latin typeface="Tempus Sans ITC" pitchFamily="82" charset="0"/>
            </a:endParaRPr>
          </a:p>
          <a:p>
            <a:r>
              <a:rPr lang="en-US" sz="2400" b="1" dirty="0" smtClean="0">
                <a:solidFill>
                  <a:srgbClr val="FFC000"/>
                </a:solidFill>
                <a:latin typeface="Tempus Sans ITC" pitchFamily="82" charset="0"/>
              </a:rPr>
              <a:t>	</a:t>
            </a:r>
            <a:r>
              <a:rPr lang="en-US" sz="2400" b="1" dirty="0" err="1" smtClean="0">
                <a:solidFill>
                  <a:srgbClr val="FFC000"/>
                </a:solidFill>
                <a:latin typeface="Tempus Sans ITC" pitchFamily="82" charset="0"/>
              </a:rPr>
              <a:t>Sebuah</a:t>
            </a:r>
            <a:r>
              <a:rPr lang="en-US" sz="2400" b="1" dirty="0" smtClean="0">
                <a:solidFill>
                  <a:srgbClr val="FFC000"/>
                </a:solidFill>
                <a:latin typeface="Tempus Sans ITC" pitchFamily="82" charset="0"/>
              </a:rPr>
              <a:t> program </a:t>
            </a:r>
            <a:r>
              <a:rPr lang="en-US" sz="2400" b="1" i="1" dirty="0" smtClean="0">
                <a:solidFill>
                  <a:srgbClr val="FFC000"/>
                </a:solidFill>
                <a:latin typeface="Tempus Sans ITC" pitchFamily="82" charset="0"/>
              </a:rPr>
              <a:t>image editing</a:t>
            </a:r>
            <a:r>
              <a:rPr lang="en-US" sz="2400" b="1" dirty="0" smtClean="0">
                <a:solidFill>
                  <a:srgbClr val="FFC000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empus Sans ITC" pitchFamily="82" charset="0"/>
              </a:rPr>
              <a:t>adalah</a:t>
            </a:r>
            <a:r>
              <a:rPr lang="en-US" sz="2400" b="1" dirty="0" smtClean="0">
                <a:solidFill>
                  <a:srgbClr val="FFC000"/>
                </a:solidFill>
                <a:latin typeface="Tempus Sans ITC" pitchFamily="82" charset="0"/>
              </a:rPr>
              <a:t> program yang </a:t>
            </a:r>
            <a:r>
              <a:rPr lang="en-US" sz="2400" b="1" dirty="0" err="1" smtClean="0">
                <a:solidFill>
                  <a:srgbClr val="FFC000"/>
                </a:solidFill>
                <a:latin typeface="Tempus Sans ITC" pitchFamily="82" charset="0"/>
              </a:rPr>
              <a:t>digunakan</a:t>
            </a:r>
            <a:r>
              <a:rPr lang="en-US" sz="2400" b="1" dirty="0" smtClean="0">
                <a:solidFill>
                  <a:srgbClr val="FFC000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empus Sans ITC" pitchFamily="82" charset="0"/>
              </a:rPr>
              <a:t>untuk</a:t>
            </a:r>
            <a:r>
              <a:rPr lang="en-US" sz="2400" b="1" dirty="0" smtClean="0">
                <a:solidFill>
                  <a:srgbClr val="FFC000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empus Sans ITC" pitchFamily="82" charset="0"/>
              </a:rPr>
              <a:t>mengolah</a:t>
            </a:r>
            <a:r>
              <a:rPr lang="en-US" sz="2400" b="1" dirty="0" smtClean="0">
                <a:solidFill>
                  <a:srgbClr val="FFC000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empus Sans ITC" pitchFamily="82" charset="0"/>
              </a:rPr>
              <a:t>gambar</a:t>
            </a:r>
            <a:r>
              <a:rPr lang="en-US" sz="2400" b="1" dirty="0" smtClean="0">
                <a:solidFill>
                  <a:srgbClr val="FFC000"/>
                </a:solidFill>
                <a:latin typeface="Tempus Sans ITC" pitchFamily="82" charset="0"/>
              </a:rPr>
              <a:t> bitmap </a:t>
            </a:r>
            <a:r>
              <a:rPr lang="en-US" sz="2400" b="1" dirty="0" err="1" smtClean="0">
                <a:solidFill>
                  <a:srgbClr val="FFC000"/>
                </a:solidFill>
                <a:latin typeface="Tempus Sans ITC" pitchFamily="82" charset="0"/>
              </a:rPr>
              <a:t>hasil</a:t>
            </a:r>
            <a:r>
              <a:rPr lang="en-US" sz="2400" b="1" dirty="0" smtClean="0">
                <a:solidFill>
                  <a:srgbClr val="FFC000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empus Sans ITC" pitchFamily="82" charset="0"/>
              </a:rPr>
              <a:t>dari</a:t>
            </a:r>
            <a:r>
              <a:rPr lang="en-US" sz="2400" b="1" dirty="0" smtClean="0">
                <a:solidFill>
                  <a:srgbClr val="FFC000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empus Sans ITC" pitchFamily="82" charset="0"/>
              </a:rPr>
              <a:t>kamera</a:t>
            </a:r>
            <a:r>
              <a:rPr lang="en-US" sz="2400" b="1" dirty="0" smtClean="0">
                <a:solidFill>
                  <a:srgbClr val="FFC000"/>
                </a:solidFill>
                <a:latin typeface="Tempus Sans ITC" pitchFamily="82" charset="0"/>
              </a:rPr>
              <a:t> digital, </a:t>
            </a:r>
            <a:r>
              <a:rPr lang="en-US" sz="2400" b="1" dirty="0" err="1" smtClean="0">
                <a:solidFill>
                  <a:srgbClr val="FFC000"/>
                </a:solidFill>
                <a:latin typeface="Tempus Sans ITC" pitchFamily="82" charset="0"/>
              </a:rPr>
              <a:t>gambar</a:t>
            </a:r>
            <a:r>
              <a:rPr lang="en-US" sz="2400" b="1" dirty="0" smtClean="0">
                <a:solidFill>
                  <a:srgbClr val="FFC000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empus Sans ITC" pitchFamily="82" charset="0"/>
              </a:rPr>
              <a:t>atau</a:t>
            </a:r>
            <a:r>
              <a:rPr lang="en-US" sz="2400" b="1" dirty="0" smtClean="0">
                <a:solidFill>
                  <a:srgbClr val="FFC000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empus Sans ITC" pitchFamily="82" charset="0"/>
              </a:rPr>
              <a:t>foto</a:t>
            </a:r>
            <a:r>
              <a:rPr lang="en-US" sz="2400" b="1" dirty="0" smtClean="0">
                <a:solidFill>
                  <a:srgbClr val="FFC000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empus Sans ITC" pitchFamily="82" charset="0"/>
              </a:rPr>
              <a:t>dari</a:t>
            </a:r>
            <a:r>
              <a:rPr lang="en-US" sz="2400" b="1" dirty="0" smtClean="0">
                <a:solidFill>
                  <a:srgbClr val="FFC000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empus Sans ITC" pitchFamily="82" charset="0"/>
              </a:rPr>
              <a:t>hasil</a:t>
            </a:r>
            <a:r>
              <a:rPr lang="en-US" sz="2400" b="1" dirty="0" smtClean="0">
                <a:solidFill>
                  <a:srgbClr val="FFC000"/>
                </a:solidFill>
                <a:latin typeface="Tempus Sans ITC" pitchFamily="82" charset="0"/>
              </a:rPr>
              <a:t> </a:t>
            </a:r>
            <a:r>
              <a:rPr lang="en-US" sz="2400" b="1" i="1" dirty="0" smtClean="0">
                <a:solidFill>
                  <a:srgbClr val="FFC000"/>
                </a:solidFill>
                <a:latin typeface="Tempus Sans ITC" pitchFamily="82" charset="0"/>
              </a:rPr>
              <a:t>scanner</a:t>
            </a:r>
            <a:r>
              <a:rPr lang="en-US" sz="2400" b="1" dirty="0" smtClean="0">
                <a:solidFill>
                  <a:srgbClr val="FFC000"/>
                </a:solidFill>
                <a:latin typeface="Tempus Sans ITC" pitchFamily="82" charset="0"/>
              </a:rPr>
              <a:t>, </a:t>
            </a:r>
            <a:r>
              <a:rPr lang="en-US" sz="2400" b="1" dirty="0" err="1" smtClean="0">
                <a:solidFill>
                  <a:srgbClr val="FFC000"/>
                </a:solidFill>
                <a:latin typeface="Tempus Sans ITC" pitchFamily="82" charset="0"/>
              </a:rPr>
              <a:t>atau</a:t>
            </a:r>
            <a:r>
              <a:rPr lang="en-US" sz="2400" b="1" dirty="0" smtClean="0">
                <a:solidFill>
                  <a:srgbClr val="FFC000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empus Sans ITC" pitchFamily="82" charset="0"/>
              </a:rPr>
              <a:t>gambar</a:t>
            </a:r>
            <a:r>
              <a:rPr lang="en-US" sz="2400" b="1" dirty="0" smtClean="0">
                <a:solidFill>
                  <a:srgbClr val="FFC000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empus Sans ITC" pitchFamily="82" charset="0"/>
              </a:rPr>
              <a:t>lainnya</a:t>
            </a:r>
            <a:r>
              <a:rPr lang="en-US" sz="2400" b="1" dirty="0" smtClean="0">
                <a:solidFill>
                  <a:srgbClr val="FFC000"/>
                </a:solidFill>
                <a:latin typeface="Tempus Sans ITC" pitchFamily="82" charset="0"/>
              </a:rPr>
              <a:t>. </a:t>
            </a:r>
            <a:endParaRPr lang="en-US" sz="2400" b="1" dirty="0">
              <a:solidFill>
                <a:srgbClr val="FFC000"/>
              </a:solidFill>
              <a:latin typeface="Tempus Sans ITC" pitchFamily="8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uitar-wallpaper-1024x768-95160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38862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empus Sans ITC" pitchFamily="82" charset="0"/>
              </a:rPr>
              <a:t>4.  </a:t>
            </a:r>
            <a:r>
              <a:rPr lang="en-US" b="1" dirty="0" err="1" smtClean="0">
                <a:solidFill>
                  <a:srgbClr val="FF0000"/>
                </a:solidFill>
                <a:latin typeface="Tempus Sans ITC" pitchFamily="82" charset="0"/>
              </a:rPr>
              <a:t>Palet</a:t>
            </a:r>
            <a:r>
              <a:rPr lang="en-US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Tempus Sans ITC" pitchFamily="82" charset="0"/>
              </a:rPr>
              <a:t>Styles</a:t>
            </a:r>
            <a:endParaRPr lang="en-US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81000" y="990600"/>
            <a:ext cx="7010400" cy="2286000"/>
          </a:xfrm>
        </p:spPr>
        <p:txBody>
          <a:bodyPr>
            <a:normAutofit/>
          </a:bodyPr>
          <a:lstStyle/>
          <a:p>
            <a:pPr marL="339725" indent="692150" algn="just"/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Berfungsi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untuk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membuat</a:t>
            </a:r>
            <a:endParaRPr lang="en-US" b="1" dirty="0" smtClean="0">
              <a:solidFill>
                <a:srgbClr val="00B0F0"/>
              </a:solidFill>
              <a:latin typeface="Tempus Sans ITC" pitchFamily="82" charset="0"/>
            </a:endParaRPr>
          </a:p>
          <a:p>
            <a:pPr marL="339725" indent="692150" algn="just"/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objek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dengan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pola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pewarnaan</a:t>
            </a:r>
            <a:endParaRPr lang="en-US" b="1" dirty="0" smtClean="0">
              <a:solidFill>
                <a:srgbClr val="00B0F0"/>
              </a:solidFill>
              <a:latin typeface="Tempus Sans ITC" pitchFamily="82" charset="0"/>
            </a:endParaRPr>
          </a:p>
          <a:p>
            <a:pPr marL="339725" indent="692150" algn="just"/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yang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telah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disediakan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oleh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palet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.</a:t>
            </a:r>
            <a:endParaRPr lang="en-US" b="1" dirty="0">
              <a:solidFill>
                <a:srgbClr val="00B0F0"/>
              </a:solidFill>
              <a:latin typeface="Tempus Sans ITC" pitchFamily="82" charset="0"/>
            </a:endParaRPr>
          </a:p>
        </p:txBody>
      </p:sp>
      <p:pic>
        <p:nvPicPr>
          <p:cNvPr id="5" name="Picture 4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19400"/>
            <a:ext cx="5562600" cy="3789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uitar-wallpaper-1024x768-95160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3733800" cy="137477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empus Sans ITC" pitchFamily="82" charset="0"/>
              </a:rPr>
              <a:t>5.  </a:t>
            </a:r>
            <a:r>
              <a:rPr lang="en-US" b="1" dirty="0" err="1" smtClean="0">
                <a:solidFill>
                  <a:srgbClr val="FF0000"/>
                </a:solidFill>
                <a:latin typeface="Tempus Sans ITC" pitchFamily="82" charset="0"/>
              </a:rPr>
              <a:t>Palet</a:t>
            </a:r>
            <a:r>
              <a:rPr lang="en-US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Tempus Sans ITC" pitchFamily="82" charset="0"/>
              </a:rPr>
              <a:t>Layers</a:t>
            </a:r>
            <a:endParaRPr lang="en-US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5105400" cy="3352800"/>
          </a:xfrm>
        </p:spPr>
        <p:txBody>
          <a:bodyPr>
            <a:normAutofit lnSpcReduction="10000"/>
          </a:bodyPr>
          <a:lstStyle/>
          <a:p>
            <a:pPr marL="280988" indent="465138" algn="just"/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Berfungsi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untuk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mengatur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danmenampilkan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i="1" dirty="0" smtClean="0">
                <a:solidFill>
                  <a:srgbClr val="00B0F0"/>
                </a:solidFill>
                <a:latin typeface="Tempus Sans ITC" pitchFamily="82" charset="0"/>
              </a:rPr>
              <a:t>layer  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yang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akan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digunakan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.</a:t>
            </a:r>
          </a:p>
          <a:p>
            <a:pPr marL="280988" algn="just"/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Objek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bitmap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secara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default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ditampilkan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sebagai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i="1" dirty="0" smtClean="0">
                <a:solidFill>
                  <a:srgbClr val="00B0F0"/>
                </a:solidFill>
                <a:latin typeface="Tempus Sans ITC" pitchFamily="82" charset="0"/>
              </a:rPr>
              <a:t>layer 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background.</a:t>
            </a:r>
            <a:endParaRPr lang="en-US" b="1" dirty="0">
              <a:solidFill>
                <a:srgbClr val="00B0F0"/>
              </a:solidFill>
              <a:latin typeface="Tempus Sans ITC" pitchFamily="82" charset="0"/>
            </a:endParaRPr>
          </a:p>
        </p:txBody>
      </p:sp>
      <p:pic>
        <p:nvPicPr>
          <p:cNvPr id="5" name="Picture 4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590800"/>
            <a:ext cx="3505201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uitar-wallpaper-1024x768-95160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4419600" cy="1447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empus Sans ITC" pitchFamily="82" charset="0"/>
              </a:rPr>
              <a:t>6.  </a:t>
            </a:r>
            <a:r>
              <a:rPr lang="en-US" b="1" dirty="0" err="1" smtClean="0">
                <a:solidFill>
                  <a:srgbClr val="FF0000"/>
                </a:solidFill>
                <a:latin typeface="Tempus Sans ITC" pitchFamily="82" charset="0"/>
              </a:rPr>
              <a:t>Palet</a:t>
            </a:r>
            <a:r>
              <a:rPr lang="en-US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Tempus Sans ITC" pitchFamily="82" charset="0"/>
              </a:rPr>
              <a:t>Channels</a:t>
            </a:r>
            <a:endParaRPr lang="en-US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4800" y="1219200"/>
            <a:ext cx="7543800" cy="1981200"/>
          </a:xfrm>
        </p:spPr>
        <p:txBody>
          <a:bodyPr>
            <a:normAutofit/>
          </a:bodyPr>
          <a:lstStyle/>
          <a:p>
            <a:pPr marL="746125" indent="449263" algn="l"/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Berfungsi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untukmemisahkan</a:t>
            </a:r>
            <a:endParaRPr lang="en-US" b="1" dirty="0" smtClean="0">
              <a:solidFill>
                <a:srgbClr val="00B0F0"/>
              </a:solidFill>
              <a:latin typeface="Tempus Sans ITC" pitchFamily="82" charset="0"/>
            </a:endParaRPr>
          </a:p>
          <a:p>
            <a:pPr marL="914400" algn="l"/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komponen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warna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yang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digunakan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pada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gambar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.</a:t>
            </a:r>
            <a:endParaRPr lang="en-US" b="1" dirty="0">
              <a:solidFill>
                <a:srgbClr val="00B0F0"/>
              </a:solidFill>
              <a:latin typeface="Tempus Sans ITC" pitchFamily="82" charset="0"/>
            </a:endParaRPr>
          </a:p>
        </p:txBody>
      </p:sp>
      <p:pic>
        <p:nvPicPr>
          <p:cNvPr id="5" name="Picture 4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590800"/>
            <a:ext cx="3886200" cy="4048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uitar-wallpaper-1024x768-95160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4038600" cy="129857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empus Sans ITC" pitchFamily="82" charset="0"/>
              </a:rPr>
              <a:t>7.  </a:t>
            </a:r>
            <a:r>
              <a:rPr lang="en-US" b="1" dirty="0" err="1" smtClean="0">
                <a:solidFill>
                  <a:srgbClr val="FF0000"/>
                </a:solidFill>
                <a:latin typeface="Tempus Sans ITC" pitchFamily="82" charset="0"/>
              </a:rPr>
              <a:t>Palet</a:t>
            </a:r>
            <a:r>
              <a:rPr lang="en-US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Tempus Sans ITC" pitchFamily="82" charset="0"/>
              </a:rPr>
              <a:t>History</a:t>
            </a:r>
            <a:endParaRPr lang="en-US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28600" y="1143000"/>
            <a:ext cx="4724400" cy="5257800"/>
          </a:xfrm>
        </p:spPr>
        <p:txBody>
          <a:bodyPr>
            <a:normAutofit lnSpcReduction="10000"/>
          </a:bodyPr>
          <a:lstStyle/>
          <a:p>
            <a:pPr marL="801688" indent="338138" algn="just"/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Berfungsi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untuk</a:t>
            </a:r>
            <a:endParaRPr lang="en-US" b="1" dirty="0" smtClean="0">
              <a:solidFill>
                <a:srgbClr val="00B0F0"/>
              </a:solidFill>
              <a:latin typeface="Tempus Sans ITC" pitchFamily="82" charset="0"/>
            </a:endParaRPr>
          </a:p>
          <a:p>
            <a:pPr marL="801688" algn="just"/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merekam</a:t>
            </a:r>
            <a:endParaRPr lang="en-US" b="1" dirty="0" smtClean="0">
              <a:solidFill>
                <a:srgbClr val="00B0F0"/>
              </a:solidFill>
              <a:latin typeface="Tempus Sans ITC" pitchFamily="82" charset="0"/>
            </a:endParaRPr>
          </a:p>
          <a:p>
            <a:pPr marL="801688" algn="just"/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setiap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langkah</a:t>
            </a:r>
            <a:endParaRPr lang="en-US" b="1" dirty="0" smtClean="0">
              <a:solidFill>
                <a:srgbClr val="00B0F0"/>
              </a:solidFill>
              <a:latin typeface="Tempus Sans ITC" pitchFamily="82" charset="0"/>
            </a:endParaRPr>
          </a:p>
          <a:p>
            <a:pPr marL="801688" algn="just"/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yang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dilakukan</a:t>
            </a:r>
            <a:endParaRPr lang="en-US" b="1" dirty="0" smtClean="0">
              <a:solidFill>
                <a:srgbClr val="00B0F0"/>
              </a:solidFill>
              <a:latin typeface="Tempus Sans ITC" pitchFamily="82" charset="0"/>
            </a:endParaRPr>
          </a:p>
          <a:p>
            <a:pPr marL="801688" algn="just"/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terhadap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gambar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.</a:t>
            </a:r>
          </a:p>
          <a:p>
            <a:pPr marL="801688" algn="just"/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Perintah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yang</a:t>
            </a:r>
          </a:p>
          <a:p>
            <a:pPr marL="801688" algn="just"/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telah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dilakukan</a:t>
            </a:r>
            <a:endParaRPr lang="en-US" b="1" dirty="0" smtClean="0">
              <a:solidFill>
                <a:srgbClr val="00B0F0"/>
              </a:solidFill>
              <a:latin typeface="Tempus Sans ITC" pitchFamily="82" charset="0"/>
            </a:endParaRPr>
          </a:p>
          <a:p>
            <a:pPr marL="801688" algn="just"/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dapat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diulangi</a:t>
            </a:r>
            <a:endParaRPr lang="en-US" b="1" dirty="0" smtClean="0">
              <a:solidFill>
                <a:srgbClr val="00B0F0"/>
              </a:solidFill>
              <a:latin typeface="Tempus Sans ITC" pitchFamily="82" charset="0"/>
            </a:endParaRPr>
          </a:p>
          <a:p>
            <a:pPr marL="801688" algn="just"/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atau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dibatalkan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.</a:t>
            </a:r>
            <a:endParaRPr lang="en-US" b="1" dirty="0">
              <a:solidFill>
                <a:srgbClr val="00B0F0"/>
              </a:solidFill>
              <a:latin typeface="Tempus Sans ITC" pitchFamily="82" charset="0"/>
            </a:endParaRPr>
          </a:p>
        </p:txBody>
      </p:sp>
      <p:pic>
        <p:nvPicPr>
          <p:cNvPr id="6" name="Picture 5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447800"/>
            <a:ext cx="4191000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uitar-wallpaper-1024x768-95160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3810000" cy="1371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empus Sans ITC" pitchFamily="82" charset="0"/>
              </a:rPr>
              <a:t>8.  </a:t>
            </a:r>
            <a:r>
              <a:rPr lang="en-US" b="1" dirty="0" err="1" smtClean="0">
                <a:solidFill>
                  <a:srgbClr val="FF0000"/>
                </a:solidFill>
                <a:latin typeface="Tempus Sans ITC" pitchFamily="82" charset="0"/>
              </a:rPr>
              <a:t>Palet</a:t>
            </a:r>
            <a:r>
              <a:rPr lang="en-US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Tempus Sans ITC" pitchFamily="82" charset="0"/>
              </a:rPr>
              <a:t>Paths</a:t>
            </a:r>
            <a:endParaRPr lang="en-US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09600" y="1219200"/>
            <a:ext cx="6400800" cy="5105400"/>
          </a:xfrm>
        </p:spPr>
        <p:txBody>
          <a:bodyPr>
            <a:normAutofit/>
          </a:bodyPr>
          <a:lstStyle/>
          <a:p>
            <a:pPr marL="1027113" indent="350838" algn="l"/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Berfungsi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untuk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menyimpan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bagian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gambar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yang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dipotong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sehinggga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sewaktu-waktu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bagian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portongan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gambar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tersebut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dapat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ditampilkan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kembali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.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Untuk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memotong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gambar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,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kamu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dapat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menggunakan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i="1" dirty="0" smtClean="0">
                <a:solidFill>
                  <a:srgbClr val="00B0F0"/>
                </a:solidFill>
                <a:latin typeface="Tempus Sans ITC" pitchFamily="82" charset="0"/>
              </a:rPr>
              <a:t>tool  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Magic Wand, Lasso,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atau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Marquee.</a:t>
            </a:r>
            <a:endParaRPr lang="en-US" b="1" dirty="0">
              <a:solidFill>
                <a:srgbClr val="00B0F0"/>
              </a:solidFill>
              <a:latin typeface="Tempus Sans ITC" pitchFamily="82" charset="0"/>
            </a:endParaRPr>
          </a:p>
        </p:txBody>
      </p:sp>
      <p:pic>
        <p:nvPicPr>
          <p:cNvPr id="5" name="Picture 4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590800"/>
            <a:ext cx="3048000" cy="3494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uitar-wallpaper-1024x768-95160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4419600" cy="114617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empus Sans ITC" pitchFamily="82" charset="0"/>
              </a:rPr>
              <a:t>9.  </a:t>
            </a:r>
            <a:r>
              <a:rPr lang="en-US" b="1" dirty="0" err="1" smtClean="0">
                <a:solidFill>
                  <a:srgbClr val="FF0000"/>
                </a:solidFill>
                <a:latin typeface="Tempus Sans ITC" pitchFamily="82" charset="0"/>
              </a:rPr>
              <a:t>Palet</a:t>
            </a:r>
            <a:r>
              <a:rPr lang="en-US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Tempus Sans ITC" pitchFamily="82" charset="0"/>
              </a:rPr>
              <a:t>Actions</a:t>
            </a:r>
            <a:endParaRPr lang="en-US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4572000" cy="5867400"/>
          </a:xfrm>
        </p:spPr>
        <p:txBody>
          <a:bodyPr>
            <a:normAutofit lnSpcReduction="10000"/>
          </a:bodyPr>
          <a:lstStyle/>
          <a:p>
            <a:pPr marL="339725" indent="574675" algn="l"/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Berfungsi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untuk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menjalankan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perintah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yang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akan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diterapkan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pada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gambar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yang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akan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diproses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lebih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lanjut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.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Untuk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melakukan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i="1" dirty="0" smtClean="0">
                <a:solidFill>
                  <a:srgbClr val="00B0F0"/>
                </a:solidFill>
                <a:latin typeface="Tempus Sans ITC" pitchFamily="82" charset="0"/>
              </a:rPr>
              <a:t>action 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yang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terdapat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pada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Actions,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pilih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dan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klik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nama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Action yang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telah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ada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.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Selanjutnya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klik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tombol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     </a:t>
            </a:r>
            <a:r>
              <a:rPr lang="en-US" b="1" i="1" dirty="0" smtClean="0">
                <a:solidFill>
                  <a:srgbClr val="00B0F0"/>
                </a:solidFill>
                <a:latin typeface="Tempus Sans ITC" pitchFamily="82" charset="0"/>
              </a:rPr>
              <a:t>Play Selection.</a:t>
            </a:r>
            <a:endParaRPr lang="en-US" b="1" dirty="0">
              <a:solidFill>
                <a:srgbClr val="00B0F0"/>
              </a:solidFill>
              <a:latin typeface="Tempus Sans ITC" pitchFamily="82" charset="0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7315200" y="2743200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676400"/>
            <a:ext cx="4018701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uitar-wallpaper-1024x768-95160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5791200" cy="129857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empus Sans ITC" pitchFamily="82" charset="0"/>
              </a:rPr>
              <a:t>10.  </a:t>
            </a:r>
            <a:r>
              <a:rPr lang="en-US" b="1" dirty="0" err="1" smtClean="0">
                <a:solidFill>
                  <a:srgbClr val="FF0000"/>
                </a:solidFill>
                <a:latin typeface="Tempus Sans ITC" pitchFamily="82" charset="0"/>
              </a:rPr>
              <a:t>Palet</a:t>
            </a:r>
            <a:r>
              <a:rPr lang="en-US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Tempus Sans ITC" pitchFamily="82" charset="0"/>
              </a:rPr>
              <a:t>Tool Presets</a:t>
            </a:r>
            <a:endParaRPr lang="en-US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4114800" cy="4343400"/>
          </a:xfrm>
        </p:spPr>
        <p:txBody>
          <a:bodyPr>
            <a:normAutofit/>
          </a:bodyPr>
          <a:lstStyle/>
          <a:p>
            <a:pPr marL="515938" indent="796925" algn="l"/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Berfungsi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untuk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menyimpan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dan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memaparkan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jenis-jenis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peralatan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yang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tersedia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atau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yang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telah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empus Sans ITC" pitchFamily="82" charset="0"/>
              </a:rPr>
              <a:t>digunakan</a:t>
            </a:r>
            <a:r>
              <a:rPr lang="en-US" b="1" dirty="0" smtClean="0">
                <a:solidFill>
                  <a:srgbClr val="00B0F0"/>
                </a:solidFill>
                <a:latin typeface="Tempus Sans ITC" pitchFamily="82" charset="0"/>
              </a:rPr>
              <a:t>.</a:t>
            </a:r>
            <a:endParaRPr lang="en-US" b="1" dirty="0">
              <a:solidFill>
                <a:srgbClr val="00B0F0"/>
              </a:solidFill>
              <a:latin typeface="Tempus Sans ITC" pitchFamily="82" charset="0"/>
            </a:endParaRPr>
          </a:p>
        </p:txBody>
      </p:sp>
      <p:pic>
        <p:nvPicPr>
          <p:cNvPr id="5" name="Picture 4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905000"/>
            <a:ext cx="3296899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90800"/>
            <a:ext cx="7239000" cy="137477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empus Sans ITC" pitchFamily="82" charset="0"/>
              </a:rPr>
              <a:t>A. </a:t>
            </a:r>
            <a:r>
              <a:rPr lang="en-US" sz="2800" b="1" dirty="0" err="1" smtClean="0">
                <a:solidFill>
                  <a:schemeClr val="bg1"/>
                </a:solidFill>
                <a:latin typeface="Tempus Sans ITC" pitchFamily="82" charset="0"/>
              </a:rPr>
              <a:t>Menampilkan</a:t>
            </a:r>
            <a:r>
              <a:rPr lang="en-US" sz="28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empus Sans ITC" pitchFamily="82" charset="0"/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empus Sans ITC" pitchFamily="82" charset="0"/>
              </a:rPr>
              <a:t>Menyembunyikan</a:t>
            </a:r>
            <a:r>
              <a:rPr lang="en-US" sz="28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empus Sans ITC" pitchFamily="82" charset="0"/>
              </a:rPr>
              <a:t>Palet</a:t>
            </a:r>
            <a:endParaRPr lang="en-US" sz="2800" b="1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5334000" cy="2514600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FF3399"/>
                </a:solidFill>
                <a:latin typeface="Tempus Sans ITC" pitchFamily="82" charset="0"/>
              </a:rPr>
              <a:t>Pilih</a:t>
            </a:r>
            <a:r>
              <a:rPr lang="en-US" sz="20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rgbClr val="FF3399"/>
                </a:solidFill>
                <a:latin typeface="Tempus Sans ITC" pitchFamily="82" charset="0"/>
              </a:rPr>
              <a:t>dan</a:t>
            </a:r>
            <a:r>
              <a:rPr lang="en-US" sz="20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rgbClr val="FF3399"/>
                </a:solidFill>
                <a:latin typeface="Tempus Sans ITC" pitchFamily="82" charset="0"/>
              </a:rPr>
              <a:t>klik</a:t>
            </a:r>
            <a:r>
              <a:rPr lang="en-US" sz="2000" b="1" dirty="0" smtClean="0">
                <a:solidFill>
                  <a:srgbClr val="FF3399"/>
                </a:solidFill>
                <a:latin typeface="Tempus Sans ITC" pitchFamily="82" charset="0"/>
              </a:rPr>
              <a:t> menu </a:t>
            </a:r>
            <a:r>
              <a:rPr lang="en-US" sz="2000" b="1" i="1" dirty="0" smtClean="0">
                <a:solidFill>
                  <a:srgbClr val="FF3399"/>
                </a:solidFill>
                <a:latin typeface="Tempus Sans ITC" pitchFamily="82" charset="0"/>
              </a:rPr>
              <a:t>Windows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FF3399"/>
                </a:solidFill>
                <a:latin typeface="Tempus Sans ITC" pitchFamily="82" charset="0"/>
              </a:rPr>
              <a:t>Pilih</a:t>
            </a:r>
            <a:r>
              <a:rPr lang="en-US" sz="20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rgbClr val="FF3399"/>
                </a:solidFill>
                <a:latin typeface="Tempus Sans ITC" pitchFamily="82" charset="0"/>
              </a:rPr>
              <a:t>dan</a:t>
            </a:r>
            <a:r>
              <a:rPr lang="en-US" sz="20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rgbClr val="FF3399"/>
                </a:solidFill>
                <a:latin typeface="Tempus Sans ITC" pitchFamily="82" charset="0"/>
              </a:rPr>
              <a:t>klik</a:t>
            </a:r>
            <a:r>
              <a:rPr lang="en-US" sz="20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rgbClr val="FF3399"/>
                </a:solidFill>
                <a:latin typeface="Tempus Sans ITC" pitchFamily="82" charset="0"/>
              </a:rPr>
              <a:t>palet</a:t>
            </a:r>
            <a:r>
              <a:rPr lang="en-US" sz="2000" b="1" dirty="0" smtClean="0">
                <a:solidFill>
                  <a:srgbClr val="FF3399"/>
                </a:solidFill>
                <a:latin typeface="Tempus Sans ITC" pitchFamily="82" charset="0"/>
              </a:rPr>
              <a:t> yang </a:t>
            </a:r>
            <a:r>
              <a:rPr lang="en-US" sz="2000" b="1" dirty="0" err="1" smtClean="0">
                <a:solidFill>
                  <a:srgbClr val="FF3399"/>
                </a:solidFill>
                <a:latin typeface="Tempus Sans ITC" pitchFamily="82" charset="0"/>
              </a:rPr>
              <a:t>ingin</a:t>
            </a:r>
            <a:r>
              <a:rPr lang="en-US" sz="20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rgbClr val="FF3399"/>
                </a:solidFill>
                <a:latin typeface="Tempus Sans ITC" pitchFamily="82" charset="0"/>
              </a:rPr>
              <a:t>kamu</a:t>
            </a:r>
            <a:endParaRPr lang="en-US" sz="2000" b="1" dirty="0" smtClean="0">
              <a:solidFill>
                <a:srgbClr val="FF3399"/>
              </a:solidFill>
              <a:latin typeface="Tempus Sans ITC" pitchFamily="82" charset="0"/>
            </a:endParaRPr>
          </a:p>
          <a:p>
            <a:pPr marL="514350" indent="-4763" algn="just"/>
            <a:r>
              <a:rPr lang="en-US" sz="2000" b="1" dirty="0" err="1" smtClean="0">
                <a:solidFill>
                  <a:srgbClr val="FF3399"/>
                </a:solidFill>
                <a:latin typeface="Tempus Sans ITC" pitchFamily="82" charset="0"/>
              </a:rPr>
              <a:t>tampilkan</a:t>
            </a:r>
            <a:r>
              <a:rPr lang="en-US" sz="20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rgbClr val="FF3399"/>
                </a:solidFill>
                <a:latin typeface="Tempus Sans ITC" pitchFamily="82" charset="0"/>
              </a:rPr>
              <a:t>atau</a:t>
            </a:r>
            <a:r>
              <a:rPr lang="en-US" sz="20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rgbClr val="FF3399"/>
                </a:solidFill>
                <a:latin typeface="Tempus Sans ITC" pitchFamily="82" charset="0"/>
              </a:rPr>
              <a:t>sembunyikan</a:t>
            </a:r>
            <a:r>
              <a:rPr lang="en-US" sz="2000" b="1" dirty="0" smtClean="0">
                <a:solidFill>
                  <a:srgbClr val="FF3399"/>
                </a:solidFill>
                <a:latin typeface="Tempus Sans ITC" pitchFamily="82" charset="0"/>
              </a:rPr>
              <a:t>.</a:t>
            </a:r>
          </a:p>
          <a:p>
            <a:pPr marL="514350" indent="-514350" algn="just">
              <a:buFont typeface="+mj-lt"/>
              <a:buAutoNum type="arabicPeriod" startAt="3"/>
            </a:pPr>
            <a:r>
              <a:rPr lang="en-US" sz="2000" b="1" dirty="0" err="1" smtClean="0">
                <a:solidFill>
                  <a:srgbClr val="FF3399"/>
                </a:solidFill>
                <a:latin typeface="Tempus Sans ITC" pitchFamily="82" charset="0"/>
              </a:rPr>
              <a:t>Nama</a:t>
            </a:r>
            <a:r>
              <a:rPr lang="en-US" sz="20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rgbClr val="FF3399"/>
                </a:solidFill>
                <a:latin typeface="Tempus Sans ITC" pitchFamily="82" charset="0"/>
              </a:rPr>
              <a:t>palet</a:t>
            </a:r>
            <a:r>
              <a:rPr lang="en-US" sz="2000" b="1" dirty="0" smtClean="0">
                <a:solidFill>
                  <a:srgbClr val="FF3399"/>
                </a:solidFill>
                <a:latin typeface="Tempus Sans ITC" pitchFamily="82" charset="0"/>
              </a:rPr>
              <a:t> yang </a:t>
            </a:r>
            <a:r>
              <a:rPr lang="en-US" sz="2000" b="1" dirty="0" err="1" smtClean="0">
                <a:solidFill>
                  <a:srgbClr val="FF3399"/>
                </a:solidFill>
                <a:latin typeface="Tempus Sans ITC" pitchFamily="82" charset="0"/>
              </a:rPr>
              <a:t>diberi</a:t>
            </a:r>
            <a:r>
              <a:rPr lang="en-US" sz="20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rgbClr val="FF3399"/>
                </a:solidFill>
                <a:latin typeface="Tempus Sans ITC" pitchFamily="82" charset="0"/>
              </a:rPr>
              <a:t>tanda</a:t>
            </a:r>
            <a:r>
              <a:rPr lang="en-US" sz="20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rgbClr val="FF3399"/>
                </a:solidFill>
                <a:latin typeface="Tempus Sans ITC" pitchFamily="82" charset="0"/>
              </a:rPr>
              <a:t>centang</a:t>
            </a:r>
            <a:endParaRPr lang="en-US" sz="2000" b="1" dirty="0" smtClean="0">
              <a:solidFill>
                <a:srgbClr val="FF3399"/>
              </a:solidFill>
              <a:latin typeface="Tempus Sans ITC" pitchFamily="82" charset="0"/>
            </a:endParaRPr>
          </a:p>
          <a:p>
            <a:pPr marL="514350" indent="-4763" algn="just"/>
            <a:r>
              <a:rPr lang="en-US" sz="2000" b="1" dirty="0" err="1" smtClean="0">
                <a:solidFill>
                  <a:srgbClr val="FF3399"/>
                </a:solidFill>
                <a:latin typeface="Tempus Sans ITC" pitchFamily="82" charset="0"/>
              </a:rPr>
              <a:t>berarti</a:t>
            </a:r>
            <a:r>
              <a:rPr lang="en-US" sz="20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rgbClr val="FF3399"/>
                </a:solidFill>
                <a:latin typeface="Tempus Sans ITC" pitchFamily="82" charset="0"/>
              </a:rPr>
              <a:t>palet</a:t>
            </a:r>
            <a:r>
              <a:rPr lang="en-US" sz="20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rgbClr val="FF3399"/>
                </a:solidFill>
                <a:latin typeface="Tempus Sans ITC" pitchFamily="82" charset="0"/>
              </a:rPr>
              <a:t>tersebut</a:t>
            </a:r>
            <a:r>
              <a:rPr lang="en-US" sz="20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rgbClr val="FF3399"/>
                </a:solidFill>
                <a:latin typeface="Tempus Sans ITC" pitchFamily="82" charset="0"/>
              </a:rPr>
              <a:t>ditampilkan</a:t>
            </a:r>
            <a:r>
              <a:rPr lang="en-US" sz="2000" b="1" dirty="0" smtClean="0">
                <a:solidFill>
                  <a:srgbClr val="FF3399"/>
                </a:solidFill>
                <a:latin typeface="Tempus Sans ITC" pitchFamily="82" charset="0"/>
              </a:rPr>
              <a:t>.</a:t>
            </a:r>
          </a:p>
          <a:p>
            <a:pPr marL="514350" indent="-4763" algn="just"/>
            <a:r>
              <a:rPr lang="en-US" sz="2000" b="1" dirty="0" err="1" smtClean="0">
                <a:solidFill>
                  <a:srgbClr val="FF3399"/>
                </a:solidFill>
                <a:latin typeface="Tempus Sans ITC" pitchFamily="82" charset="0"/>
              </a:rPr>
              <a:t>Sebaliknya</a:t>
            </a:r>
            <a:r>
              <a:rPr lang="en-US" sz="2000" b="1" dirty="0" smtClean="0">
                <a:solidFill>
                  <a:srgbClr val="FF3399"/>
                </a:solidFill>
                <a:latin typeface="Tempus Sans ITC" pitchFamily="82" charset="0"/>
              </a:rPr>
              <a:t>, </a:t>
            </a:r>
            <a:r>
              <a:rPr lang="en-US" sz="2000" b="1" dirty="0" err="1" smtClean="0">
                <a:solidFill>
                  <a:srgbClr val="FF3399"/>
                </a:solidFill>
                <a:latin typeface="Tempus Sans ITC" pitchFamily="82" charset="0"/>
              </a:rPr>
              <a:t>jika</a:t>
            </a:r>
            <a:r>
              <a:rPr lang="en-US" sz="20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rgbClr val="FF3399"/>
                </a:solidFill>
                <a:latin typeface="Tempus Sans ITC" pitchFamily="82" charset="0"/>
              </a:rPr>
              <a:t>tidak</a:t>
            </a:r>
            <a:r>
              <a:rPr lang="en-US" sz="20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rgbClr val="FF3399"/>
                </a:solidFill>
                <a:latin typeface="Tempus Sans ITC" pitchFamily="82" charset="0"/>
              </a:rPr>
              <a:t>diberi</a:t>
            </a:r>
            <a:r>
              <a:rPr lang="en-US" sz="20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rgbClr val="FF3399"/>
                </a:solidFill>
                <a:latin typeface="Tempus Sans ITC" pitchFamily="82" charset="0"/>
              </a:rPr>
              <a:t>tanda</a:t>
            </a:r>
            <a:endParaRPr lang="en-US" sz="2000" b="1" dirty="0" smtClean="0">
              <a:solidFill>
                <a:srgbClr val="FF3399"/>
              </a:solidFill>
              <a:latin typeface="Tempus Sans ITC" pitchFamily="82" charset="0"/>
            </a:endParaRPr>
          </a:p>
          <a:p>
            <a:pPr marL="514350" indent="-4763" algn="just"/>
            <a:r>
              <a:rPr lang="en-US" sz="2000" b="1" dirty="0" err="1" smtClean="0">
                <a:solidFill>
                  <a:srgbClr val="FF3399"/>
                </a:solidFill>
                <a:latin typeface="Tempus Sans ITC" pitchFamily="82" charset="0"/>
              </a:rPr>
              <a:t>centang</a:t>
            </a:r>
            <a:r>
              <a:rPr lang="en-US" sz="20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rgbClr val="FF3399"/>
                </a:solidFill>
                <a:latin typeface="Tempus Sans ITC" pitchFamily="82" charset="0"/>
              </a:rPr>
              <a:t>berarti</a:t>
            </a:r>
            <a:r>
              <a:rPr lang="en-US" sz="20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rgbClr val="FF3399"/>
                </a:solidFill>
                <a:latin typeface="Tempus Sans ITC" pitchFamily="82" charset="0"/>
              </a:rPr>
              <a:t>palet</a:t>
            </a:r>
            <a:r>
              <a:rPr lang="en-US" sz="20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rgbClr val="FF3399"/>
                </a:solidFill>
                <a:latin typeface="Tempus Sans ITC" pitchFamily="82" charset="0"/>
              </a:rPr>
              <a:t>disembunyikan</a:t>
            </a:r>
            <a:r>
              <a:rPr lang="en-US" sz="2000" b="1" dirty="0" smtClean="0">
                <a:solidFill>
                  <a:srgbClr val="FF3399"/>
                </a:solidFill>
                <a:latin typeface="Tempus Sans ITC" pitchFamily="82" charset="0"/>
              </a:rPr>
              <a:t>.</a:t>
            </a:r>
            <a:endParaRPr lang="en-US" sz="2000" b="1" dirty="0">
              <a:solidFill>
                <a:srgbClr val="FF3399"/>
              </a:solidFill>
              <a:latin typeface="Tempus Sans ITC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57200"/>
            <a:ext cx="701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Showcard Gothic" pitchFamily="82" charset="0"/>
              </a:rPr>
              <a:t>Menampilkan</a:t>
            </a:r>
            <a:r>
              <a:rPr lang="en-US" sz="3600" dirty="0" smtClean="0">
                <a:solidFill>
                  <a:srgbClr val="C00000"/>
                </a:solidFill>
                <a:latin typeface="Showcard Gothic" pitchFamily="8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Showcard Gothic" pitchFamily="82" charset="0"/>
              </a:rPr>
              <a:t>Palet</a:t>
            </a:r>
            <a:r>
              <a:rPr lang="en-US" sz="3600" dirty="0" smtClean="0">
                <a:solidFill>
                  <a:srgbClr val="C00000"/>
                </a:solidFill>
                <a:latin typeface="Showcard Gothic" pitchFamily="82" charset="0"/>
              </a:rPr>
              <a:t>, </a:t>
            </a:r>
            <a:r>
              <a:rPr lang="en-US" sz="3600" i="1" dirty="0" smtClean="0">
                <a:solidFill>
                  <a:srgbClr val="C00000"/>
                </a:solidFill>
                <a:latin typeface="Showcard Gothic" pitchFamily="82" charset="0"/>
              </a:rPr>
              <a:t>Tool Box, </a:t>
            </a:r>
            <a:r>
              <a:rPr lang="en-US" sz="3600" dirty="0" err="1" smtClean="0">
                <a:solidFill>
                  <a:srgbClr val="C00000"/>
                </a:solidFill>
                <a:latin typeface="Showcard Gothic" pitchFamily="82" charset="0"/>
              </a:rPr>
              <a:t>atau</a:t>
            </a:r>
            <a:r>
              <a:rPr lang="en-US" sz="3600" i="1" dirty="0" smtClean="0">
                <a:solidFill>
                  <a:srgbClr val="C00000"/>
                </a:solidFill>
                <a:latin typeface="Showcard Gothic" pitchFamily="82" charset="0"/>
              </a:rPr>
              <a:t> Shortcut Menu </a:t>
            </a:r>
            <a:r>
              <a:rPr lang="en-US" sz="3600" dirty="0" smtClean="0">
                <a:solidFill>
                  <a:srgbClr val="C00000"/>
                </a:solidFill>
                <a:latin typeface="Showcard Gothic" pitchFamily="82" charset="0"/>
              </a:rPr>
              <a:t>(Menu </a:t>
            </a:r>
            <a:r>
              <a:rPr lang="en-US" sz="3600" dirty="0" err="1" smtClean="0">
                <a:solidFill>
                  <a:srgbClr val="C00000"/>
                </a:solidFill>
                <a:latin typeface="Showcard Gothic" pitchFamily="82" charset="0"/>
              </a:rPr>
              <a:t>Pintas</a:t>
            </a:r>
            <a:r>
              <a:rPr lang="en-US" sz="3600" dirty="0" smtClean="0">
                <a:solidFill>
                  <a:srgbClr val="C00000"/>
                </a:solidFill>
                <a:latin typeface="Showcard Gothic" pitchFamily="82" charset="0"/>
              </a:rPr>
              <a:t>) 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6477000" cy="1470025"/>
          </a:xfrm>
        </p:spPr>
        <p:txBody>
          <a:bodyPr>
            <a:normAutofit/>
          </a:bodyPr>
          <a:lstStyle/>
          <a:p>
            <a:pPr marL="465138" indent="-465138" algn="l"/>
            <a:r>
              <a:rPr lang="en-US" sz="3600" b="1" dirty="0" smtClean="0">
                <a:solidFill>
                  <a:schemeClr val="bg1"/>
                </a:solidFill>
                <a:latin typeface="Tempus Sans ITC" pitchFamily="82" charset="0"/>
              </a:rPr>
              <a:t>B. </a:t>
            </a:r>
            <a:r>
              <a:rPr lang="en-US" sz="3600" b="1" dirty="0" err="1" smtClean="0">
                <a:solidFill>
                  <a:schemeClr val="bg1"/>
                </a:solidFill>
                <a:latin typeface="Tempus Sans ITC" pitchFamily="82" charset="0"/>
              </a:rPr>
              <a:t>Menampilkan</a:t>
            </a:r>
            <a:r>
              <a:rPr lang="en-US" sz="36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empus Sans ITC" pitchFamily="82" charset="0"/>
              </a:rPr>
              <a:t>dan</a:t>
            </a:r>
            <a:r>
              <a:rPr lang="en-US" sz="3600" b="1" dirty="0" smtClean="0">
                <a:solidFill>
                  <a:schemeClr val="bg1"/>
                </a:solidFill>
                <a:latin typeface="Tempus Sans ITC" pitchFamily="82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Tempus Sans ITC" pitchFamily="82" charset="0"/>
              </a:rPr>
            </a:br>
            <a:r>
              <a:rPr lang="en-US" sz="3600" b="1" dirty="0" err="1" smtClean="0">
                <a:solidFill>
                  <a:schemeClr val="bg1"/>
                </a:solidFill>
                <a:latin typeface="Tempus Sans ITC" pitchFamily="82" charset="0"/>
              </a:rPr>
              <a:t>Menyembunyikan</a:t>
            </a:r>
            <a:r>
              <a:rPr lang="en-US" sz="36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Tempus Sans ITC" pitchFamily="82" charset="0"/>
              </a:rPr>
              <a:t>Tool Box</a:t>
            </a:r>
            <a:endParaRPr lang="en-US" sz="3600" b="1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19400"/>
            <a:ext cx="5562600" cy="2743200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FF3399"/>
                </a:solidFill>
                <a:latin typeface="Tempus Sans ITC" pitchFamily="82" charset="0"/>
              </a:rPr>
              <a:t>Pilih</a:t>
            </a:r>
            <a:r>
              <a:rPr lang="en-US" sz="24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3399"/>
                </a:solidFill>
                <a:latin typeface="Tempus Sans ITC" pitchFamily="82" charset="0"/>
              </a:rPr>
              <a:t>dan</a:t>
            </a:r>
            <a:r>
              <a:rPr lang="en-US" sz="24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3399"/>
                </a:solidFill>
                <a:latin typeface="Tempus Sans ITC" pitchFamily="82" charset="0"/>
              </a:rPr>
              <a:t>klik</a:t>
            </a:r>
            <a:r>
              <a:rPr lang="en-US" sz="2400" b="1" dirty="0" smtClean="0">
                <a:solidFill>
                  <a:srgbClr val="FF3399"/>
                </a:solidFill>
                <a:latin typeface="Tempus Sans ITC" pitchFamily="82" charset="0"/>
              </a:rPr>
              <a:t> menu </a:t>
            </a:r>
            <a:r>
              <a:rPr lang="en-US" sz="2400" b="1" i="1" dirty="0" smtClean="0">
                <a:solidFill>
                  <a:srgbClr val="FF3399"/>
                </a:solidFill>
                <a:latin typeface="Tempus Sans ITC" pitchFamily="82" charset="0"/>
              </a:rPr>
              <a:t>Windows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FF3399"/>
                </a:solidFill>
                <a:latin typeface="Tempus Sans ITC" pitchFamily="82" charset="0"/>
              </a:rPr>
              <a:t>Tanda</a:t>
            </a:r>
            <a:r>
              <a:rPr lang="en-US" sz="24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3399"/>
                </a:solidFill>
                <a:latin typeface="Tempus Sans ITC" pitchFamily="82" charset="0"/>
              </a:rPr>
              <a:t>centang</a:t>
            </a:r>
            <a:r>
              <a:rPr lang="en-US" sz="24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3399"/>
                </a:solidFill>
                <a:latin typeface="Tempus Sans ITC" pitchFamily="82" charset="0"/>
              </a:rPr>
              <a:t>pada</a:t>
            </a:r>
            <a:r>
              <a:rPr lang="en-US" sz="24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400" b="1" i="1" dirty="0" smtClean="0">
                <a:solidFill>
                  <a:srgbClr val="FF3399"/>
                </a:solidFill>
                <a:latin typeface="Tempus Sans ITC" pitchFamily="82" charset="0"/>
              </a:rPr>
              <a:t>Tools</a:t>
            </a:r>
            <a:r>
              <a:rPr lang="en-US" sz="24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3399"/>
                </a:solidFill>
                <a:latin typeface="Tempus Sans ITC" pitchFamily="82" charset="0"/>
              </a:rPr>
              <a:t>berarti</a:t>
            </a:r>
            <a:endParaRPr lang="en-US" sz="2400" b="1" dirty="0" smtClean="0">
              <a:solidFill>
                <a:srgbClr val="FF3399"/>
              </a:solidFill>
              <a:latin typeface="Tempus Sans ITC" pitchFamily="82" charset="0"/>
            </a:endParaRPr>
          </a:p>
          <a:p>
            <a:pPr marL="514350" indent="-4763" algn="just"/>
            <a:r>
              <a:rPr lang="en-US" sz="2400" b="1" dirty="0" smtClean="0">
                <a:solidFill>
                  <a:srgbClr val="FF3399"/>
                </a:solidFill>
                <a:latin typeface="Tempus Sans ITC" pitchFamily="82" charset="0"/>
              </a:rPr>
              <a:t>tool box </a:t>
            </a:r>
            <a:r>
              <a:rPr lang="en-US" sz="2400" b="1" dirty="0" err="1" smtClean="0">
                <a:solidFill>
                  <a:srgbClr val="FF3399"/>
                </a:solidFill>
                <a:latin typeface="Tempus Sans ITC" pitchFamily="82" charset="0"/>
              </a:rPr>
              <a:t>ditampilkan</a:t>
            </a:r>
            <a:r>
              <a:rPr lang="en-US" sz="2400" b="1" dirty="0" smtClean="0">
                <a:solidFill>
                  <a:srgbClr val="FF3399"/>
                </a:solidFill>
                <a:latin typeface="Tempus Sans ITC" pitchFamily="82" charset="0"/>
              </a:rPr>
              <a:t>. </a:t>
            </a:r>
            <a:r>
              <a:rPr lang="en-US" sz="2400" b="1" dirty="0" err="1" smtClean="0">
                <a:solidFill>
                  <a:srgbClr val="FF3399"/>
                </a:solidFill>
                <a:latin typeface="Tempus Sans ITC" pitchFamily="82" charset="0"/>
              </a:rPr>
              <a:t>Sebaliknya</a:t>
            </a:r>
            <a:r>
              <a:rPr lang="en-US" sz="2400" b="1" dirty="0" smtClean="0">
                <a:solidFill>
                  <a:srgbClr val="FF3399"/>
                </a:solidFill>
                <a:latin typeface="Tempus Sans ITC" pitchFamily="82" charset="0"/>
              </a:rPr>
              <a:t>,</a:t>
            </a:r>
          </a:p>
          <a:p>
            <a:pPr marL="514350" indent="-4763" algn="just"/>
            <a:r>
              <a:rPr lang="en-US" sz="2400" b="1" dirty="0" err="1" smtClean="0">
                <a:solidFill>
                  <a:srgbClr val="FF3399"/>
                </a:solidFill>
                <a:latin typeface="Tempus Sans ITC" pitchFamily="82" charset="0"/>
              </a:rPr>
              <a:t>jika</a:t>
            </a:r>
            <a:r>
              <a:rPr lang="en-US" sz="24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400" b="1" i="1" dirty="0" smtClean="0">
                <a:solidFill>
                  <a:srgbClr val="FF3399"/>
                </a:solidFill>
                <a:latin typeface="Tempus Sans ITC" pitchFamily="82" charset="0"/>
              </a:rPr>
              <a:t>Tools</a:t>
            </a:r>
            <a:r>
              <a:rPr lang="en-US" sz="24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3399"/>
                </a:solidFill>
                <a:latin typeface="Tempus Sans ITC" pitchFamily="82" charset="0"/>
              </a:rPr>
              <a:t>tidak</a:t>
            </a:r>
            <a:r>
              <a:rPr lang="en-US" sz="24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3399"/>
                </a:solidFill>
                <a:latin typeface="Tempus Sans ITC" pitchFamily="82" charset="0"/>
              </a:rPr>
              <a:t>diberi</a:t>
            </a:r>
            <a:r>
              <a:rPr lang="en-US" sz="24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3399"/>
                </a:solidFill>
                <a:latin typeface="Tempus Sans ITC" pitchFamily="82" charset="0"/>
              </a:rPr>
              <a:t>tanda</a:t>
            </a:r>
            <a:endParaRPr lang="en-US" sz="2400" b="1" dirty="0" smtClean="0">
              <a:solidFill>
                <a:srgbClr val="FF3399"/>
              </a:solidFill>
              <a:latin typeface="Tempus Sans ITC" pitchFamily="82" charset="0"/>
            </a:endParaRPr>
          </a:p>
          <a:p>
            <a:pPr marL="514350" indent="-4763" algn="just"/>
            <a:r>
              <a:rPr lang="en-US" sz="2400" b="1" dirty="0" err="1" smtClean="0">
                <a:solidFill>
                  <a:srgbClr val="FF3399"/>
                </a:solidFill>
                <a:latin typeface="Tempus Sans ITC" pitchFamily="82" charset="0"/>
              </a:rPr>
              <a:t>centang</a:t>
            </a:r>
            <a:r>
              <a:rPr lang="en-US" sz="24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3399"/>
                </a:solidFill>
                <a:latin typeface="Tempus Sans ITC" pitchFamily="82" charset="0"/>
              </a:rPr>
              <a:t>berarti</a:t>
            </a:r>
            <a:r>
              <a:rPr lang="en-US" sz="2400" b="1" dirty="0" smtClean="0">
                <a:solidFill>
                  <a:srgbClr val="FF3399"/>
                </a:solidFill>
                <a:latin typeface="Tempus Sans ITC" pitchFamily="82" charset="0"/>
              </a:rPr>
              <a:t> tool box</a:t>
            </a:r>
          </a:p>
          <a:p>
            <a:pPr marL="514350" indent="-4763" algn="just"/>
            <a:r>
              <a:rPr lang="en-US" sz="2400" b="1" dirty="0" err="1" smtClean="0">
                <a:solidFill>
                  <a:srgbClr val="FF3399"/>
                </a:solidFill>
                <a:latin typeface="Tempus Sans ITC" pitchFamily="82" charset="0"/>
              </a:rPr>
              <a:t>disembunyikan</a:t>
            </a:r>
            <a:r>
              <a:rPr lang="en-US" sz="2400" b="1" dirty="0" smtClean="0">
                <a:solidFill>
                  <a:srgbClr val="FF3399"/>
                </a:solidFill>
                <a:latin typeface="Tempus Sans ITC" pitchFamily="82" charset="0"/>
              </a:rPr>
              <a:t>.</a:t>
            </a:r>
            <a:endParaRPr lang="en-US" sz="2400" b="1" dirty="0">
              <a:solidFill>
                <a:srgbClr val="FF3399"/>
              </a:solidFill>
              <a:latin typeface="Tempus Sans ITC" pitchFamily="82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D (6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 rot="226681">
            <a:off x="1295378" y="64060"/>
            <a:ext cx="6653742" cy="2531700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8305800" cy="14478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nap ITC" pitchFamily="82" charset="0"/>
              </a:rPr>
              <a:t>M</a:t>
            </a:r>
            <a:r>
              <a:rPr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nap ITC" pitchFamily="82" charset="0"/>
              </a:rPr>
              <a:t>engaktifkan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nap ITC" pitchFamily="82" charset="0"/>
              </a:rPr>
              <a:t/>
            </a:r>
            <a:b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nap ITC" pitchFamily="82" charset="0"/>
              </a:rPr>
            </a:br>
            <a:r>
              <a:rPr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nap ITC" pitchFamily="82" charset="0"/>
              </a:rPr>
              <a:t>Photoshop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Snap ITC" pitchFamily="82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38200" y="3124200"/>
            <a:ext cx="8305800" cy="2743200"/>
          </a:xfrm>
        </p:spPr>
        <p:txBody>
          <a:bodyPr>
            <a:noAutofit/>
          </a:bodyPr>
          <a:lstStyle/>
          <a:p>
            <a:pPr lvl="1" algn="l">
              <a:buBlip>
                <a:blip r:embed="rId3"/>
              </a:buBlip>
            </a:pPr>
            <a:r>
              <a:rPr lang="en-US" sz="3600" b="1" dirty="0" smtClean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en-US" sz="3200" b="1" dirty="0" smtClean="0">
                <a:solidFill>
                  <a:srgbClr val="00B0F0"/>
                </a:solidFill>
                <a:latin typeface="Tempus Sans ITC" pitchFamily="82" charset="0"/>
              </a:rPr>
              <a:t>	</a:t>
            </a:r>
            <a:r>
              <a:rPr lang="en-US" sz="3200" b="1" dirty="0" err="1" smtClean="0">
                <a:solidFill>
                  <a:srgbClr val="FFC000"/>
                </a:solidFill>
                <a:latin typeface="Tempus Sans ITC" pitchFamily="82" charset="0"/>
              </a:rPr>
              <a:t>Klik</a:t>
            </a:r>
            <a:r>
              <a:rPr lang="en-US" sz="3200" b="1" dirty="0" smtClean="0">
                <a:solidFill>
                  <a:srgbClr val="FFC000"/>
                </a:solidFill>
                <a:latin typeface="Tempus Sans ITC" pitchFamily="82" charset="0"/>
              </a:rPr>
              <a:t> start yang </a:t>
            </a:r>
            <a:r>
              <a:rPr lang="en-US" sz="3200" b="1" dirty="0" err="1" smtClean="0">
                <a:solidFill>
                  <a:srgbClr val="FFC000"/>
                </a:solidFill>
                <a:latin typeface="Tempus Sans ITC" pitchFamily="82" charset="0"/>
              </a:rPr>
              <a:t>ada</a:t>
            </a:r>
            <a:r>
              <a:rPr lang="en-US" sz="3200" b="1" dirty="0" smtClean="0">
                <a:solidFill>
                  <a:srgbClr val="FFC000"/>
                </a:solidFill>
                <a:latin typeface="Tempus Sans ITC" pitchFamily="8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empus Sans ITC" pitchFamily="82" charset="0"/>
              </a:rPr>
              <a:t>di</a:t>
            </a:r>
            <a:r>
              <a:rPr lang="en-US" sz="3200" b="1" dirty="0" smtClean="0">
                <a:solidFill>
                  <a:srgbClr val="FFC000"/>
                </a:solidFill>
                <a:latin typeface="Tempus Sans ITC" pitchFamily="8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empus Sans ITC" pitchFamily="82" charset="0"/>
              </a:rPr>
              <a:t>taksbar</a:t>
            </a:r>
            <a:endParaRPr lang="en-US" sz="3200" b="1" dirty="0" smtClean="0">
              <a:solidFill>
                <a:srgbClr val="FFC000"/>
              </a:solidFill>
              <a:latin typeface="Tempus Sans ITC" pitchFamily="82" charset="0"/>
            </a:endParaRPr>
          </a:p>
          <a:p>
            <a:pPr lvl="1" algn="l">
              <a:buBlip>
                <a:blip r:embed="rId3"/>
              </a:buBlip>
            </a:pPr>
            <a:r>
              <a:rPr lang="en-US" sz="3200" b="1" dirty="0" smtClean="0">
                <a:solidFill>
                  <a:srgbClr val="FFC000"/>
                </a:solidFill>
                <a:latin typeface="Tempus Sans ITC" pitchFamily="82" charset="0"/>
              </a:rPr>
              <a:t> 	</a:t>
            </a:r>
            <a:r>
              <a:rPr lang="en-US" sz="3200" b="1" dirty="0" err="1" smtClean="0">
                <a:solidFill>
                  <a:srgbClr val="FFC000"/>
                </a:solidFill>
                <a:latin typeface="Tempus Sans ITC" pitchFamily="82" charset="0"/>
              </a:rPr>
              <a:t>Klik</a:t>
            </a:r>
            <a:r>
              <a:rPr lang="en-US" sz="3200" b="1" dirty="0" smtClean="0">
                <a:solidFill>
                  <a:srgbClr val="FFC000"/>
                </a:solidFill>
                <a:latin typeface="Tempus Sans ITC" pitchFamily="82" charset="0"/>
              </a:rPr>
              <a:t> Programs / All Programs</a:t>
            </a:r>
          </a:p>
          <a:p>
            <a:pPr lvl="1" algn="l">
              <a:buBlip>
                <a:blip r:embed="rId3"/>
              </a:buBlip>
            </a:pPr>
            <a:r>
              <a:rPr lang="en-US" sz="3200" b="1" dirty="0" smtClean="0">
                <a:solidFill>
                  <a:srgbClr val="FFC000"/>
                </a:solidFill>
                <a:latin typeface="Tempus Sans ITC" pitchFamily="82" charset="0"/>
              </a:rPr>
              <a:t> 	</a:t>
            </a:r>
            <a:r>
              <a:rPr lang="en-US" sz="3200" b="1" dirty="0" err="1" smtClean="0">
                <a:solidFill>
                  <a:srgbClr val="FFC000"/>
                </a:solidFill>
                <a:latin typeface="Tempus Sans ITC" pitchFamily="82" charset="0"/>
              </a:rPr>
              <a:t>Pilih</a:t>
            </a:r>
            <a:r>
              <a:rPr lang="en-US" sz="3200" b="1" dirty="0" smtClean="0">
                <a:solidFill>
                  <a:srgbClr val="FFC000"/>
                </a:solidFill>
                <a:latin typeface="Tempus Sans ITC" pitchFamily="82" charset="0"/>
              </a:rPr>
              <a:t> Adobe Photoshop</a:t>
            </a:r>
          </a:p>
          <a:p>
            <a:pPr lvl="1" algn="l">
              <a:buBlip>
                <a:blip r:embed="rId3"/>
              </a:buBlip>
            </a:pPr>
            <a:r>
              <a:rPr lang="en-US" sz="3200" b="1" dirty="0" smtClean="0">
                <a:solidFill>
                  <a:srgbClr val="FFC000"/>
                </a:solidFill>
                <a:latin typeface="Tempus Sans ITC" pitchFamily="82" charset="0"/>
              </a:rPr>
              <a:t> 	</a:t>
            </a:r>
            <a:r>
              <a:rPr lang="en-US" sz="3200" b="1" dirty="0" err="1" smtClean="0">
                <a:solidFill>
                  <a:srgbClr val="FFC000"/>
                </a:solidFill>
                <a:latin typeface="Tempus Sans ITC" pitchFamily="82" charset="0"/>
              </a:rPr>
              <a:t>Jendela</a:t>
            </a:r>
            <a:r>
              <a:rPr lang="en-US" sz="3200" b="1" dirty="0" smtClean="0">
                <a:solidFill>
                  <a:srgbClr val="FFC000"/>
                </a:solidFill>
                <a:latin typeface="Tempus Sans ITC" pitchFamily="8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empus Sans ITC" pitchFamily="82" charset="0"/>
              </a:rPr>
              <a:t>photoshop</a:t>
            </a:r>
            <a:r>
              <a:rPr lang="en-US" sz="3200" b="1" dirty="0" smtClean="0">
                <a:solidFill>
                  <a:srgbClr val="FFC000"/>
                </a:solidFill>
                <a:latin typeface="Tempus Sans ITC" pitchFamily="8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empus Sans ITC" pitchFamily="82" charset="0"/>
              </a:rPr>
              <a:t>akan</a:t>
            </a:r>
            <a:r>
              <a:rPr lang="en-US" sz="3200" b="1" dirty="0" smtClean="0">
                <a:solidFill>
                  <a:srgbClr val="FFC000"/>
                </a:solidFill>
                <a:latin typeface="Tempus Sans ITC" pitchFamily="8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empus Sans ITC" pitchFamily="82" charset="0"/>
              </a:rPr>
              <a:t>ditampilkan</a:t>
            </a:r>
            <a:endParaRPr lang="en-US" sz="3200" b="1" dirty="0">
              <a:solidFill>
                <a:srgbClr val="FFC000"/>
              </a:solidFill>
              <a:latin typeface="Tempus Sans ITC" pitchFamily="82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>
            <a:normAutofit/>
          </a:bodyPr>
          <a:lstStyle/>
          <a:p>
            <a:pPr marL="569913" indent="-569913" algn="l"/>
            <a:r>
              <a:rPr lang="en-US" sz="3600" b="1" dirty="0" smtClean="0">
                <a:solidFill>
                  <a:schemeClr val="bg1"/>
                </a:solidFill>
                <a:latin typeface="Tempus Sans ITC" pitchFamily="82" charset="0"/>
              </a:rPr>
              <a:t>c.  </a:t>
            </a:r>
            <a:r>
              <a:rPr lang="en-US" sz="3600" b="1" dirty="0" err="1" smtClean="0">
                <a:solidFill>
                  <a:schemeClr val="bg1"/>
                </a:solidFill>
                <a:latin typeface="Tempus Sans ITC" pitchFamily="82" charset="0"/>
              </a:rPr>
              <a:t>Menampilkan</a:t>
            </a:r>
            <a:r>
              <a:rPr lang="en-US" sz="3600" b="1" dirty="0" smtClean="0">
                <a:solidFill>
                  <a:schemeClr val="bg1"/>
                </a:solidFill>
                <a:latin typeface="Tempus Sans ITC" pitchFamily="82" charset="0"/>
              </a:rPr>
              <a:t> Menu </a:t>
            </a:r>
            <a:r>
              <a:rPr lang="en-US" sz="3600" b="1" dirty="0" err="1" smtClean="0">
                <a:solidFill>
                  <a:schemeClr val="bg1"/>
                </a:solidFill>
                <a:latin typeface="Tempus Sans ITC" pitchFamily="82" charset="0"/>
              </a:rPr>
              <a:t>Pintas</a:t>
            </a:r>
            <a:r>
              <a:rPr lang="en-US" sz="3600" b="1" dirty="0" smtClean="0">
                <a:solidFill>
                  <a:schemeClr val="bg1"/>
                </a:solidFill>
                <a:latin typeface="Tempus Sans ITC" pitchFamily="82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Tempus Sans ITC" pitchFamily="82" charset="0"/>
              </a:rPr>
            </a:br>
            <a:r>
              <a:rPr lang="en-US" sz="3600" b="1" dirty="0" err="1" smtClean="0">
                <a:solidFill>
                  <a:schemeClr val="bg1"/>
                </a:solidFill>
                <a:latin typeface="Tempus Sans ITC" pitchFamily="82" charset="0"/>
              </a:rPr>
              <a:t>atau</a:t>
            </a:r>
            <a:r>
              <a:rPr lang="en-US" sz="36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Tempus Sans ITC" pitchFamily="82" charset="0"/>
              </a:rPr>
              <a:t>Shortcut </a:t>
            </a:r>
            <a:r>
              <a:rPr lang="en-US" sz="3600" b="1" dirty="0" smtClean="0">
                <a:solidFill>
                  <a:schemeClr val="bg1"/>
                </a:solidFill>
                <a:latin typeface="Tempus Sans ITC" pitchFamily="82" charset="0"/>
              </a:rPr>
              <a:t>Menu</a:t>
            </a:r>
            <a:endParaRPr lang="en-US" sz="3600" b="1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743200"/>
            <a:ext cx="6400800" cy="3200400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FF3399"/>
                </a:solidFill>
                <a:latin typeface="Tempus Sans ITC" pitchFamily="82" charset="0"/>
              </a:rPr>
              <a:t>Untuk</a:t>
            </a:r>
            <a:r>
              <a:rPr lang="en-US" sz="24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3399"/>
                </a:solidFill>
                <a:latin typeface="Tempus Sans ITC" pitchFamily="82" charset="0"/>
              </a:rPr>
              <a:t>menampilkan</a:t>
            </a:r>
            <a:r>
              <a:rPr lang="en-US" sz="2400" b="1" dirty="0" smtClean="0">
                <a:solidFill>
                  <a:srgbClr val="FF3399"/>
                </a:solidFill>
                <a:latin typeface="Tempus Sans ITC" pitchFamily="82" charset="0"/>
              </a:rPr>
              <a:t> menu </a:t>
            </a:r>
            <a:r>
              <a:rPr lang="en-US" sz="2400" b="1" dirty="0" err="1" smtClean="0">
                <a:solidFill>
                  <a:srgbClr val="FF3399"/>
                </a:solidFill>
                <a:latin typeface="Tempus Sans ITC" pitchFamily="82" charset="0"/>
              </a:rPr>
              <a:t>pintas</a:t>
            </a:r>
            <a:r>
              <a:rPr lang="en-US" sz="2400" b="1" dirty="0" smtClean="0">
                <a:solidFill>
                  <a:srgbClr val="FF3399"/>
                </a:solidFill>
                <a:latin typeface="Tempus Sans ITC" pitchFamily="82" charset="0"/>
              </a:rPr>
              <a:t>,</a:t>
            </a:r>
          </a:p>
          <a:p>
            <a:pPr marL="514350" indent="-4763" algn="just"/>
            <a:r>
              <a:rPr lang="en-US" sz="2400" b="1" dirty="0" err="1" smtClean="0">
                <a:solidFill>
                  <a:srgbClr val="FF3399"/>
                </a:solidFill>
                <a:latin typeface="Tempus Sans ITC" pitchFamily="82" charset="0"/>
              </a:rPr>
              <a:t>awali</a:t>
            </a:r>
            <a:r>
              <a:rPr lang="en-US" sz="24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3399"/>
                </a:solidFill>
                <a:latin typeface="Tempus Sans ITC" pitchFamily="82" charset="0"/>
              </a:rPr>
              <a:t>dengan</a:t>
            </a:r>
            <a:r>
              <a:rPr lang="en-US" sz="24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3399"/>
                </a:solidFill>
                <a:latin typeface="Tempus Sans ITC" pitchFamily="82" charset="0"/>
              </a:rPr>
              <a:t>menyorot</a:t>
            </a:r>
            <a:r>
              <a:rPr lang="en-US" sz="24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3399"/>
                </a:solidFill>
                <a:latin typeface="Tempus Sans ITC" pitchFamily="82" charset="0"/>
              </a:rPr>
              <a:t>objek</a:t>
            </a:r>
            <a:r>
              <a:rPr lang="en-US" sz="24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3399"/>
                </a:solidFill>
                <a:latin typeface="Tempus Sans ITC" pitchFamily="82" charset="0"/>
              </a:rPr>
              <a:t>atau</a:t>
            </a:r>
            <a:r>
              <a:rPr lang="en-US" sz="24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400" b="1" i="1" dirty="0" smtClean="0">
                <a:solidFill>
                  <a:srgbClr val="FF3399"/>
                </a:solidFill>
                <a:latin typeface="Tempus Sans ITC" pitchFamily="82" charset="0"/>
              </a:rPr>
              <a:t>layer.</a:t>
            </a:r>
          </a:p>
          <a:p>
            <a:pPr marL="514350" indent="-514350" algn="just">
              <a:buFont typeface="+mj-lt"/>
              <a:buAutoNum type="arabicPeriod" startAt="2"/>
            </a:pPr>
            <a:r>
              <a:rPr lang="en-US" sz="2400" b="1" dirty="0" err="1" smtClean="0">
                <a:solidFill>
                  <a:srgbClr val="FF3399"/>
                </a:solidFill>
                <a:latin typeface="Tempus Sans ITC" pitchFamily="82" charset="0"/>
              </a:rPr>
              <a:t>Klik</a:t>
            </a:r>
            <a:r>
              <a:rPr lang="en-US" sz="24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3399"/>
                </a:solidFill>
                <a:latin typeface="Tempus Sans ITC" pitchFamily="82" charset="0"/>
              </a:rPr>
              <a:t>tombol</a:t>
            </a:r>
            <a:r>
              <a:rPr lang="en-US" sz="24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400" b="1" i="1" dirty="0" smtClean="0">
                <a:solidFill>
                  <a:srgbClr val="FF3399"/>
                </a:solidFill>
                <a:latin typeface="Tempus Sans ITC" pitchFamily="82" charset="0"/>
              </a:rPr>
              <a:t>mouse, </a:t>
            </a:r>
            <a:r>
              <a:rPr lang="en-US" sz="2400" b="1" dirty="0" smtClean="0">
                <a:solidFill>
                  <a:srgbClr val="FF3399"/>
                </a:solidFill>
                <a:latin typeface="Tempus Sans ITC" pitchFamily="82" charset="0"/>
              </a:rPr>
              <a:t>menu</a:t>
            </a:r>
          </a:p>
          <a:p>
            <a:pPr marL="514350" indent="-4763" algn="just"/>
            <a:r>
              <a:rPr lang="en-US" sz="2400" b="1" dirty="0" err="1" smtClean="0">
                <a:solidFill>
                  <a:srgbClr val="FF3399"/>
                </a:solidFill>
                <a:latin typeface="Tempus Sans ITC" pitchFamily="82" charset="0"/>
              </a:rPr>
              <a:t>pintas</a:t>
            </a:r>
            <a:r>
              <a:rPr lang="en-US" sz="24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3399"/>
                </a:solidFill>
                <a:latin typeface="Tempus Sans ITC" pitchFamily="82" charset="0"/>
              </a:rPr>
              <a:t>akan</a:t>
            </a:r>
            <a:r>
              <a:rPr lang="en-US" sz="24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3399"/>
                </a:solidFill>
                <a:latin typeface="Tempus Sans ITC" pitchFamily="82" charset="0"/>
              </a:rPr>
              <a:t>ditampilkan</a:t>
            </a:r>
            <a:r>
              <a:rPr lang="en-US" sz="2400" b="1" dirty="0" smtClean="0">
                <a:solidFill>
                  <a:srgbClr val="FF3399"/>
                </a:solidFill>
                <a:latin typeface="Tempus Sans ITC" pitchFamily="82" charset="0"/>
              </a:rPr>
              <a:t>.</a:t>
            </a:r>
          </a:p>
          <a:p>
            <a:pPr marL="514350" indent="-514350" algn="just">
              <a:buFont typeface="+mj-lt"/>
              <a:buAutoNum type="arabicPeriod" startAt="3"/>
            </a:pPr>
            <a:r>
              <a:rPr lang="en-US" sz="2400" b="1" dirty="0" err="1" smtClean="0">
                <a:solidFill>
                  <a:srgbClr val="FF3399"/>
                </a:solidFill>
                <a:latin typeface="Tempus Sans ITC" pitchFamily="82" charset="0"/>
              </a:rPr>
              <a:t>Pilih</a:t>
            </a:r>
            <a:r>
              <a:rPr lang="en-US" sz="24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3399"/>
                </a:solidFill>
                <a:latin typeface="Tempus Sans ITC" pitchFamily="82" charset="0"/>
              </a:rPr>
              <a:t>dan</a:t>
            </a:r>
            <a:r>
              <a:rPr lang="en-US" sz="24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3399"/>
                </a:solidFill>
                <a:latin typeface="Tempus Sans ITC" pitchFamily="82" charset="0"/>
              </a:rPr>
              <a:t>klik</a:t>
            </a:r>
            <a:r>
              <a:rPr lang="en-US" sz="24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3399"/>
                </a:solidFill>
                <a:latin typeface="Tempus Sans ITC" pitchFamily="82" charset="0"/>
              </a:rPr>
              <a:t>salah</a:t>
            </a:r>
            <a:r>
              <a:rPr lang="en-US" sz="2400" b="1" dirty="0" smtClean="0">
                <a:solidFill>
                  <a:srgbClr val="FF3399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rgbClr val="FF3399"/>
                </a:solidFill>
                <a:latin typeface="Tempus Sans ITC" pitchFamily="82" charset="0"/>
              </a:rPr>
              <a:t>satu</a:t>
            </a:r>
            <a:endParaRPr lang="en-US" sz="2400" b="1" dirty="0" smtClean="0">
              <a:solidFill>
                <a:srgbClr val="FF3399"/>
              </a:solidFill>
              <a:latin typeface="Tempus Sans ITC" pitchFamily="82" charset="0"/>
            </a:endParaRPr>
          </a:p>
          <a:p>
            <a:pPr marL="514350" indent="-4763" algn="just"/>
            <a:r>
              <a:rPr lang="en-US" sz="2400" b="1" dirty="0" smtClean="0">
                <a:solidFill>
                  <a:srgbClr val="FF3399"/>
                </a:solidFill>
                <a:latin typeface="Tempus Sans ITC" pitchFamily="82" charset="0"/>
              </a:rPr>
              <a:t>menu yang </a:t>
            </a:r>
            <a:r>
              <a:rPr lang="en-US" sz="2400" b="1" dirty="0" err="1" smtClean="0">
                <a:solidFill>
                  <a:srgbClr val="FF3399"/>
                </a:solidFill>
                <a:latin typeface="Tempus Sans ITC" pitchFamily="82" charset="0"/>
              </a:rPr>
              <a:t>diinginkan</a:t>
            </a:r>
            <a:r>
              <a:rPr lang="en-US" sz="2400" b="1" dirty="0" smtClean="0">
                <a:solidFill>
                  <a:srgbClr val="FF3399"/>
                </a:solidFill>
                <a:latin typeface="Tempus Sans ITC" pitchFamily="82" charset="0"/>
              </a:rPr>
              <a:t>.</a:t>
            </a:r>
            <a:endParaRPr lang="en-US" sz="2400" b="1" dirty="0">
              <a:solidFill>
                <a:srgbClr val="FF3399"/>
              </a:solidFill>
              <a:latin typeface="Tempus Sans ITC" pitchFamily="82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mrock-powerpoint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err="1" smtClean="0">
                <a:latin typeface="Showcard Gothic" pitchFamily="82" charset="0"/>
              </a:rPr>
              <a:t>Mengakhiri</a:t>
            </a:r>
            <a:r>
              <a:rPr lang="en-US" dirty="0" smtClean="0">
                <a:latin typeface="Showcard Gothic" pitchFamily="82" charset="0"/>
              </a:rPr>
              <a:t/>
            </a:r>
            <a:br>
              <a:rPr lang="en-US" dirty="0" smtClean="0">
                <a:latin typeface="Showcard Gothic" pitchFamily="82" charset="0"/>
              </a:rPr>
            </a:br>
            <a:r>
              <a:rPr lang="en-US" dirty="0" smtClean="0">
                <a:latin typeface="Showcard Gothic" pitchFamily="82" charset="0"/>
              </a:rPr>
              <a:t>Adobe </a:t>
            </a:r>
            <a:r>
              <a:rPr lang="en-US" dirty="0" err="1" smtClean="0">
                <a:latin typeface="Showcard Gothic" pitchFamily="82" charset="0"/>
              </a:rPr>
              <a:t>photoshop</a:t>
            </a:r>
            <a:endParaRPr lang="en-US" dirty="0">
              <a:latin typeface="Showcard Gothi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81200"/>
            <a:ext cx="7391400" cy="39624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Pilih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dan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klik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 menu </a:t>
            </a:r>
            <a:r>
              <a:rPr lang="en-US" sz="2800" b="1" i="1" dirty="0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File, Exit</a:t>
            </a:r>
          </a:p>
          <a:p>
            <a:pPr marL="280988" indent="-280988" algn="l"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Klik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tombol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         </a:t>
            </a:r>
            <a:r>
              <a:rPr lang="en-US" sz="2800" b="1" i="1" dirty="0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Close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 yang </a:t>
            </a:r>
            <a:r>
              <a:rPr lang="en-US" sz="2800" b="1" dirty="0" err="1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berada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dipojok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kanan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atas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jendela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.</a:t>
            </a:r>
          </a:p>
          <a:p>
            <a:pPr marL="280988" indent="-280988" algn="l"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Klik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dua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 kali </a:t>
            </a:r>
            <a:r>
              <a:rPr lang="en-US" sz="2800" b="1" dirty="0" err="1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ikon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 menu yang </a:t>
            </a:r>
            <a:r>
              <a:rPr lang="en-US" sz="2800" b="1" dirty="0" err="1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berada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dipojok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kiri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atas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dari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jendela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 Photoshop.</a:t>
            </a:r>
          </a:p>
          <a:p>
            <a:pPr algn="l"/>
            <a:r>
              <a:rPr lang="en-US" sz="2800" b="1" dirty="0" err="1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Kemudian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, </a:t>
            </a:r>
            <a:r>
              <a:rPr lang="en-US" sz="2800" b="1" dirty="0" err="1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tunggu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sampai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jendela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 Photoshop </a:t>
            </a:r>
            <a:r>
              <a:rPr lang="en-US" sz="2800" b="1" dirty="0" err="1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ditutup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Tempus Sans ITC" pitchFamily="82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352800" y="25908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810000" y="5029200"/>
            <a:ext cx="4495800" cy="1447800"/>
          </a:xfrm>
          <a:prstGeom prst="cloudCallou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Tempus Sans ITC" pitchFamily="82" charset="0"/>
              </a:rPr>
              <a:t>Tips : </a:t>
            </a:r>
            <a:r>
              <a:rPr lang="en-US" sz="2400" b="1" dirty="0" err="1" smtClean="0">
                <a:solidFill>
                  <a:srgbClr val="7030A0"/>
                </a:solidFill>
                <a:latin typeface="Tempus Sans ITC" pitchFamily="82" charset="0"/>
              </a:rPr>
              <a:t>tekan</a:t>
            </a:r>
            <a:r>
              <a:rPr lang="en-US" sz="2400" b="1" dirty="0" smtClean="0">
                <a:solidFill>
                  <a:srgbClr val="7030A0"/>
                </a:solidFill>
                <a:latin typeface="Tempus Sans ITC" pitchFamily="82" charset="0"/>
              </a:rPr>
              <a:t> Alt + F4 </a:t>
            </a:r>
            <a:r>
              <a:rPr lang="en-US" sz="2400" b="1" dirty="0" err="1" smtClean="0">
                <a:solidFill>
                  <a:srgbClr val="7030A0"/>
                </a:solidFill>
                <a:latin typeface="Tempus Sans ITC" pitchFamily="82" charset="0"/>
              </a:rPr>
              <a:t>atau</a:t>
            </a:r>
            <a:r>
              <a:rPr lang="en-US" sz="2400" b="1" dirty="0" smtClean="0">
                <a:solidFill>
                  <a:srgbClr val="7030A0"/>
                </a:solidFill>
                <a:latin typeface="Tempus Sans ITC" pitchFamily="82" charset="0"/>
              </a:rPr>
              <a:t> Ctrl +Q </a:t>
            </a:r>
            <a:endParaRPr lang="en-US" sz="2400" b="1" dirty="0">
              <a:solidFill>
                <a:srgbClr val="7030A0"/>
              </a:solidFill>
              <a:latin typeface="Tempus Sans ITC" pitchFamily="82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ainbow_w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Showcard Gothic" pitchFamily="82" charset="0"/>
              </a:rPr>
              <a:t>Membuat</a:t>
            </a:r>
            <a:r>
              <a:rPr lang="en-US" dirty="0" smtClean="0">
                <a:solidFill>
                  <a:schemeClr val="bg1"/>
                </a:solidFill>
                <a:latin typeface="Showcard Gothic" pitchFamily="8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howcard Gothic" pitchFamily="82" charset="0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Showcard Gothic" pitchFamily="8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howcard Gothic" pitchFamily="82" charset="0"/>
              </a:rPr>
              <a:t>Menyimpan</a:t>
            </a:r>
            <a:r>
              <a:rPr lang="en-US" dirty="0" smtClean="0">
                <a:solidFill>
                  <a:schemeClr val="bg1"/>
                </a:solidFill>
                <a:latin typeface="Showcard Gothic" pitchFamily="82" charset="0"/>
              </a:rPr>
              <a:t> </a:t>
            </a:r>
            <a:r>
              <a:rPr lang="en-US" i="1" dirty="0" smtClean="0">
                <a:solidFill>
                  <a:schemeClr val="bg1"/>
                </a:solidFill>
                <a:latin typeface="Showcard Gothic" pitchFamily="82" charset="0"/>
              </a:rPr>
              <a:t>File</a:t>
            </a:r>
            <a:r>
              <a:rPr lang="en-US" dirty="0" smtClean="0">
                <a:solidFill>
                  <a:schemeClr val="bg1"/>
                </a:solidFill>
                <a:latin typeface="Showcard Gothic" pitchFamily="82" charset="0"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latin typeface="Showcard Gothic" pitchFamily="82" charset="0"/>
              </a:rPr>
              <a:t>Baru</a:t>
            </a:r>
            <a:r>
              <a:rPr lang="en-US" dirty="0" smtClean="0">
                <a:solidFill>
                  <a:schemeClr val="bg1"/>
                </a:solidFill>
                <a:latin typeface="Showcard Gothic" pitchFamily="82" charset="0"/>
              </a:rPr>
              <a:t> </a:t>
            </a:r>
            <a:endParaRPr lang="en-US" dirty="0">
              <a:solidFill>
                <a:schemeClr val="bg1"/>
              </a:solidFill>
              <a:latin typeface="Showcard Gothi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667000"/>
            <a:ext cx="8610600" cy="3962400"/>
          </a:xfrm>
        </p:spPr>
        <p:txBody>
          <a:bodyPr>
            <a:normAutofit/>
          </a:bodyPr>
          <a:lstStyle/>
          <a:p>
            <a:pPr marL="514350" indent="-514350" algn="l"/>
            <a:r>
              <a:rPr lang="en-US" sz="2800" b="1" dirty="0" smtClean="0">
                <a:solidFill>
                  <a:schemeClr val="tx1"/>
                </a:solidFill>
                <a:latin typeface="Tempus Sans ITC" pitchFamily="82" charset="0"/>
              </a:rPr>
              <a:t>A.  </a:t>
            </a:r>
            <a:r>
              <a:rPr lang="en-US" sz="2800" b="1" dirty="0" err="1" smtClean="0">
                <a:solidFill>
                  <a:schemeClr val="tx1"/>
                </a:solidFill>
                <a:latin typeface="Tempus Sans ITC" pitchFamily="82" charset="0"/>
              </a:rPr>
              <a:t>Membuat</a:t>
            </a:r>
            <a:r>
              <a:rPr lang="en-US" sz="28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empus Sans ITC" pitchFamily="82" charset="0"/>
              </a:rPr>
              <a:t>File </a:t>
            </a:r>
            <a:r>
              <a:rPr lang="en-US" sz="28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empus Sans ITC" pitchFamily="82" charset="0"/>
              </a:rPr>
              <a:t>Baru</a:t>
            </a:r>
            <a:endParaRPr lang="en-US" sz="2800" b="1" dirty="0" smtClean="0">
              <a:solidFill>
                <a:schemeClr val="tx1"/>
              </a:solidFill>
              <a:latin typeface="Tempus Sans ITC" pitchFamily="82" charset="0"/>
            </a:endParaRPr>
          </a:p>
          <a:p>
            <a:pPr marL="739775" indent="-333375" algn="just">
              <a:buFont typeface="+mj-lt"/>
              <a:buAutoNum type="arabicPeriod"/>
            </a:pPr>
            <a:r>
              <a:rPr lang="en-US" sz="2800" b="1" dirty="0" err="1" smtClean="0">
                <a:solidFill>
                  <a:schemeClr val="tx1"/>
                </a:solidFill>
                <a:latin typeface="Tempus Sans ITC" pitchFamily="82" charset="0"/>
              </a:rPr>
              <a:t>K</a:t>
            </a:r>
            <a:r>
              <a:rPr lang="en-US" sz="2400" b="1" dirty="0" err="1" smtClean="0">
                <a:solidFill>
                  <a:schemeClr val="tx1"/>
                </a:solidFill>
                <a:latin typeface="Tempus Sans ITC" pitchFamily="82" charset="0"/>
              </a:rPr>
              <a:t>lik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 menu </a:t>
            </a:r>
            <a:r>
              <a:rPr lang="en-US" sz="2400" b="1" dirty="0" smtClean="0">
                <a:solidFill>
                  <a:srgbClr val="FFFF00"/>
                </a:solidFill>
                <a:latin typeface="Tempus Sans ITC" pitchFamily="82" charset="0"/>
              </a:rPr>
              <a:t>File, New 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(</a:t>
            </a:r>
            <a:r>
              <a:rPr lang="en-US" sz="2400" b="1" dirty="0" err="1" smtClean="0">
                <a:solidFill>
                  <a:schemeClr val="tx1"/>
                </a:solidFill>
                <a:latin typeface="Tempus Sans ITC" pitchFamily="82" charset="0"/>
              </a:rPr>
              <a:t>Ctrl+N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) </a:t>
            </a:r>
            <a:r>
              <a:rPr lang="en-US" sz="2400" b="1" dirty="0" err="1" smtClean="0">
                <a:solidFill>
                  <a:schemeClr val="tx1"/>
                </a:solidFill>
                <a:latin typeface="Tempus Sans ITC" pitchFamily="82" charset="0"/>
              </a:rPr>
              <a:t>sehingga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empus Sans ITC" pitchFamily="82" charset="0"/>
              </a:rPr>
              <a:t>kotak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 dialog </a:t>
            </a:r>
            <a:r>
              <a:rPr lang="en-US" sz="2400" b="1" dirty="0" err="1" smtClean="0">
                <a:solidFill>
                  <a:schemeClr val="tx1"/>
                </a:solidFill>
                <a:latin typeface="Tempus Sans ITC" pitchFamily="82" charset="0"/>
              </a:rPr>
              <a:t>akan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empus Sans ITC" pitchFamily="82" charset="0"/>
              </a:rPr>
              <a:t>ditampilkan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.</a:t>
            </a:r>
          </a:p>
          <a:p>
            <a:pPr marL="739775" indent="-333375" algn="just"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tx1"/>
                </a:solidFill>
                <a:latin typeface="Tempus Sans ITC" pitchFamily="82" charset="0"/>
              </a:rPr>
              <a:t>Ketik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empus Sans ITC" pitchFamily="82" charset="0"/>
              </a:rPr>
              <a:t>nama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400" b="1" i="1" dirty="0" smtClean="0">
                <a:solidFill>
                  <a:schemeClr val="tx1"/>
                </a:solidFill>
                <a:latin typeface="Tempus Sans ITC" pitchFamily="82" charset="0"/>
              </a:rPr>
              <a:t>file  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yang </a:t>
            </a:r>
            <a:r>
              <a:rPr lang="en-US" sz="2400" b="1" dirty="0" err="1" smtClean="0">
                <a:solidFill>
                  <a:schemeClr val="tx1"/>
                </a:solidFill>
                <a:latin typeface="Tempus Sans ITC" pitchFamily="82" charset="0"/>
              </a:rPr>
              <a:t>akan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empus Sans ITC" pitchFamily="82" charset="0"/>
              </a:rPr>
              <a:t>dibuat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empus Sans ITC" pitchFamily="82" charset="0"/>
              </a:rPr>
              <a:t>pada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empus Sans ITC" pitchFamily="82" charset="0"/>
              </a:rPr>
              <a:t>kotak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empus Sans ITC" pitchFamily="82" charset="0"/>
              </a:rPr>
              <a:t>isian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400" b="1" u="sng" dirty="0" smtClean="0">
                <a:solidFill>
                  <a:srgbClr val="FFFF00"/>
                </a:solidFill>
                <a:latin typeface="Tempus Sans ITC" pitchFamily="82" charset="0"/>
              </a:rPr>
              <a:t>Name</a:t>
            </a:r>
            <a:r>
              <a:rPr lang="en-US" sz="2400" b="1" u="sng" dirty="0" smtClean="0">
                <a:solidFill>
                  <a:schemeClr val="bg1"/>
                </a:solidFill>
                <a:latin typeface="Tempus Sans ITC" pitchFamily="82" charset="0"/>
              </a:rPr>
              <a:t>.</a:t>
            </a:r>
          </a:p>
          <a:p>
            <a:pPr marL="739775" indent="-333375" algn="just"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tx1"/>
                </a:solidFill>
                <a:latin typeface="Tempus Sans ITC" pitchFamily="82" charset="0"/>
              </a:rPr>
              <a:t>Pilih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empus Sans ITC" pitchFamily="82" charset="0"/>
              </a:rPr>
              <a:t>ukuran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empus Sans ITC" pitchFamily="82" charset="0"/>
              </a:rPr>
              <a:t>lembar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empus Sans ITC" pitchFamily="82" charset="0"/>
              </a:rPr>
              <a:t>kerja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 yang </a:t>
            </a:r>
            <a:r>
              <a:rPr lang="en-US" sz="2400" b="1" dirty="0" err="1" smtClean="0">
                <a:solidFill>
                  <a:schemeClr val="tx1"/>
                </a:solidFill>
                <a:latin typeface="Tempus Sans ITC" pitchFamily="82" charset="0"/>
              </a:rPr>
              <a:t>akan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empus Sans ITC" pitchFamily="82" charset="0"/>
              </a:rPr>
              <a:t>digunakan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empus Sans ITC" pitchFamily="82" charset="0"/>
              </a:rPr>
              <a:t>pada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empus Sans ITC" pitchFamily="82" charset="0"/>
              </a:rPr>
              <a:t>kotak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empus Sans ITC" pitchFamily="82" charset="0"/>
              </a:rPr>
              <a:t>pilihan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400" b="1" u="sng" dirty="0" smtClean="0">
                <a:solidFill>
                  <a:srgbClr val="FFFF00"/>
                </a:solidFill>
                <a:latin typeface="Tempus Sans ITC" pitchFamily="82" charset="0"/>
              </a:rPr>
              <a:t>P</a:t>
            </a:r>
            <a:r>
              <a:rPr lang="en-US" sz="2400" b="1" dirty="0" smtClean="0">
                <a:solidFill>
                  <a:srgbClr val="FFFF00"/>
                </a:solidFill>
                <a:latin typeface="Tempus Sans ITC" pitchFamily="82" charset="0"/>
              </a:rPr>
              <a:t>reset Sizes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. </a:t>
            </a:r>
            <a:r>
              <a:rPr lang="en-US" sz="2400" b="1" dirty="0" err="1" smtClean="0">
                <a:solidFill>
                  <a:schemeClr val="tx1"/>
                </a:solidFill>
                <a:latin typeface="Tempus Sans ITC" pitchFamily="82" charset="0"/>
              </a:rPr>
              <a:t>Satuan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 yang </a:t>
            </a:r>
            <a:r>
              <a:rPr lang="en-US" sz="2400" b="1" dirty="0" err="1" smtClean="0">
                <a:solidFill>
                  <a:schemeClr val="tx1"/>
                </a:solidFill>
                <a:latin typeface="Tempus Sans ITC" pitchFamily="82" charset="0"/>
              </a:rPr>
              <a:t>dapat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empus Sans ITC" pitchFamily="82" charset="0"/>
              </a:rPr>
              <a:t>digunakan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empus Sans ITC" pitchFamily="82" charset="0"/>
              </a:rPr>
              <a:t>adalah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empus Sans ITC" pitchFamily="82" charset="0"/>
              </a:rPr>
              <a:t>pixels, inches, cm, mm, points, </a:t>
            </a:r>
            <a:r>
              <a:rPr lang="en-US" sz="2400" b="1" dirty="0" err="1" smtClean="0">
                <a:solidFill>
                  <a:srgbClr val="FFFF00"/>
                </a:solidFill>
                <a:latin typeface="Tempus Sans ITC" pitchFamily="82" charset="0"/>
              </a:rPr>
              <a:t>serta</a:t>
            </a:r>
            <a:r>
              <a:rPr lang="en-US" sz="2400" b="1" dirty="0" smtClean="0">
                <a:solidFill>
                  <a:srgbClr val="FFFF00"/>
                </a:solidFill>
                <a:latin typeface="Tempus Sans ITC" pitchFamily="82" charset="0"/>
              </a:rPr>
              <a:t> picas </a:t>
            </a:r>
            <a:r>
              <a:rPr lang="en-US" sz="2400" b="1" dirty="0" err="1" smtClean="0">
                <a:solidFill>
                  <a:schemeClr val="tx1"/>
                </a:solidFill>
                <a:latin typeface="Tempus Sans ITC" pitchFamily="82" charset="0"/>
              </a:rPr>
              <a:t>atau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empus Sans ITC" pitchFamily="82" charset="0"/>
              </a:rPr>
              <a:t>columns.</a:t>
            </a:r>
          </a:p>
          <a:p>
            <a:pPr marL="973138" indent="-233363" algn="just"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tx1"/>
                </a:solidFill>
                <a:latin typeface="Tempus Sans ITC" pitchFamily="82" charset="0"/>
              </a:rPr>
              <a:t>Tentukan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empus Sans ITC" pitchFamily="82" charset="0"/>
              </a:rPr>
              <a:t>lebar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empus Sans ITC" pitchFamily="82" charset="0"/>
              </a:rPr>
              <a:t>lembar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empus Sans ITC" pitchFamily="82" charset="0"/>
              </a:rPr>
              <a:t>kerja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empus Sans ITC" pitchFamily="82" charset="0"/>
              </a:rPr>
              <a:t>pada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empus Sans ITC" pitchFamily="82" charset="0"/>
              </a:rPr>
              <a:t>kotak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empus Sans ITC" pitchFamily="82" charset="0"/>
              </a:rPr>
              <a:t>isian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400" b="1" u="sng" dirty="0" smtClean="0">
                <a:solidFill>
                  <a:srgbClr val="FFFF00"/>
                </a:solidFill>
                <a:latin typeface="Tempus Sans ITC" pitchFamily="82" charset="0"/>
              </a:rPr>
              <a:t>W</a:t>
            </a:r>
            <a:r>
              <a:rPr lang="en-US" sz="2400" b="1" dirty="0" smtClean="0">
                <a:solidFill>
                  <a:srgbClr val="FFFF00"/>
                </a:solidFill>
                <a:latin typeface="Tempus Sans ITC" pitchFamily="82" charset="0"/>
              </a:rPr>
              <a:t>idth.</a:t>
            </a:r>
          </a:p>
          <a:p>
            <a:pPr marL="973138" indent="-233363" algn="just"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tx1"/>
                </a:solidFill>
                <a:latin typeface="Tempus Sans ITC" pitchFamily="82" charset="0"/>
              </a:rPr>
              <a:t>Tentukan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empus Sans ITC" pitchFamily="82" charset="0"/>
              </a:rPr>
              <a:t>tinggi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empus Sans ITC" pitchFamily="82" charset="0"/>
              </a:rPr>
              <a:t>lembar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empus Sans ITC" pitchFamily="82" charset="0"/>
              </a:rPr>
              <a:t>kerja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empus Sans ITC" pitchFamily="82" charset="0"/>
              </a:rPr>
              <a:t>pada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empus Sans ITC" pitchFamily="82" charset="0"/>
              </a:rPr>
              <a:t>kotak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empus Sans ITC" pitchFamily="82" charset="0"/>
              </a:rPr>
              <a:t>isian</a:t>
            </a:r>
            <a:r>
              <a:rPr lang="en-US" sz="24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400" b="1" u="sng" dirty="0" smtClean="0">
                <a:solidFill>
                  <a:srgbClr val="FFFF00"/>
                </a:solidFill>
                <a:latin typeface="Tempus Sans ITC" pitchFamily="82" charset="0"/>
              </a:rPr>
              <a:t>H</a:t>
            </a:r>
            <a:r>
              <a:rPr lang="en-US" sz="2400" b="1" dirty="0" smtClean="0">
                <a:solidFill>
                  <a:srgbClr val="FFFF00"/>
                </a:solidFill>
                <a:latin typeface="Tempus Sans ITC" pitchFamily="82" charset="0"/>
              </a:rPr>
              <a:t>eight.</a:t>
            </a:r>
          </a:p>
          <a:p>
            <a:pPr marL="739775" indent="-333375" algn="l">
              <a:buFont typeface="+mj-lt"/>
              <a:buAutoNum type="arabicPeriod"/>
            </a:pPr>
            <a:endParaRPr lang="en-US" sz="2400" b="1" u="sng" dirty="0" smtClean="0">
              <a:solidFill>
                <a:schemeClr val="tx1"/>
              </a:solidFill>
              <a:latin typeface="Tempus Sans ITC" pitchFamily="82" charset="0"/>
            </a:endParaRPr>
          </a:p>
          <a:p>
            <a:pPr marL="514350" indent="-514350" algn="l"/>
            <a:endParaRPr lang="en-US" sz="2800" b="1" dirty="0">
              <a:solidFill>
                <a:schemeClr val="tx1"/>
              </a:solidFill>
              <a:latin typeface="Tempus Sans ITC" pitchFamily="8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8229600" y="304800"/>
            <a:ext cx="609600" cy="533400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304800" y="304800"/>
            <a:ext cx="609600" cy="533400"/>
          </a:xfrm>
          <a:prstGeom prst="star5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inbow_w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304801"/>
            <a:ext cx="8153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4"/>
            </a:pPr>
            <a:r>
              <a:rPr lang="en-US" sz="2400" b="1" dirty="0" err="1" smtClean="0">
                <a:latin typeface="Tempus Sans ITC" pitchFamily="82" charset="0"/>
              </a:rPr>
              <a:t>Tentukan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rsolusi</a:t>
            </a:r>
            <a:r>
              <a:rPr lang="en-US" sz="2400" b="1" dirty="0" smtClean="0">
                <a:latin typeface="Tempus Sans ITC" pitchFamily="82" charset="0"/>
              </a:rPr>
              <a:t> yang </a:t>
            </a:r>
            <a:r>
              <a:rPr lang="en-US" sz="2400" b="1" dirty="0" err="1" smtClean="0">
                <a:latin typeface="Tempus Sans ITC" pitchFamily="82" charset="0"/>
              </a:rPr>
              <a:t>akan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digunakan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pada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kotak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isian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empus Sans ITC" pitchFamily="82" charset="0"/>
              </a:rPr>
              <a:t>Resolution</a:t>
            </a:r>
            <a:r>
              <a:rPr lang="en-US" sz="2400" b="1" dirty="0" smtClean="0">
                <a:latin typeface="Tempus Sans ITC" pitchFamily="82" charset="0"/>
              </a:rPr>
              <a:t>. </a:t>
            </a:r>
            <a:r>
              <a:rPr lang="en-US" sz="2400" b="1" dirty="0" err="1" smtClean="0">
                <a:latin typeface="Tempus Sans ITC" pitchFamily="82" charset="0"/>
              </a:rPr>
              <a:t>Satuan</a:t>
            </a:r>
            <a:r>
              <a:rPr lang="en-US" sz="2400" b="1" dirty="0" smtClean="0">
                <a:latin typeface="Tempus Sans ITC" pitchFamily="82" charset="0"/>
              </a:rPr>
              <a:t> yang </a:t>
            </a:r>
            <a:r>
              <a:rPr lang="en-US" sz="2400" b="1" dirty="0" err="1" smtClean="0">
                <a:latin typeface="Tempus Sans ITC" pitchFamily="82" charset="0"/>
              </a:rPr>
              <a:t>dapat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digunakan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adalah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empus Sans ITC" pitchFamily="82" charset="0"/>
              </a:rPr>
              <a:t>pixels/inch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atau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empus Sans ITC" pitchFamily="82" charset="0"/>
              </a:rPr>
              <a:t>pixels/cm</a:t>
            </a:r>
            <a:r>
              <a:rPr lang="en-US" sz="2400" b="1" dirty="0" smtClean="0">
                <a:latin typeface="Tempus Sans ITC" pitchFamily="82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Tempus Sans ITC" pitchFamily="82" charset="0"/>
              </a:rPr>
              <a:t>Resolusi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adalah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jumlah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piksel</a:t>
            </a:r>
            <a:r>
              <a:rPr lang="en-US" sz="2400" b="1" dirty="0" smtClean="0">
                <a:latin typeface="Tempus Sans ITC" pitchFamily="82" charset="0"/>
              </a:rPr>
              <a:t> per </a:t>
            </a:r>
            <a:r>
              <a:rPr lang="en-US" sz="2400" b="1" dirty="0" err="1" smtClean="0">
                <a:latin typeface="Tempus Sans ITC" pitchFamily="82" charset="0"/>
              </a:rPr>
              <a:t>satuan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luas</a:t>
            </a:r>
            <a:r>
              <a:rPr lang="en-US" sz="2400" b="1" dirty="0" smtClean="0">
                <a:latin typeface="Tempus Sans ITC" pitchFamily="82" charset="0"/>
              </a:rPr>
              <a:t>. </a:t>
            </a:r>
            <a:r>
              <a:rPr lang="en-US" sz="2400" b="1" dirty="0" err="1" smtClean="0">
                <a:latin typeface="Tempus Sans ITC" pitchFamily="82" charset="0"/>
              </a:rPr>
              <a:t>Resolusi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menentukan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ketajaman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gambar</a:t>
            </a:r>
            <a:r>
              <a:rPr lang="en-US" sz="2400" b="1" dirty="0" smtClean="0">
                <a:latin typeface="Tempus Sans ITC" pitchFamily="82" charset="0"/>
              </a:rPr>
              <a:t>, </a:t>
            </a:r>
            <a:r>
              <a:rPr lang="en-US" sz="2400" b="1" dirty="0" err="1" smtClean="0">
                <a:latin typeface="Tempus Sans ITC" pitchFamily="82" charset="0"/>
              </a:rPr>
              <a:t>artinya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semakin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besar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resolusi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semakin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tajam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atau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jelas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gambar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tersebut</a:t>
            </a:r>
            <a:r>
              <a:rPr lang="en-US" sz="2400" b="1" dirty="0" smtClean="0">
                <a:latin typeface="Tempus Sans ITC" pitchFamily="82" charset="0"/>
              </a:rPr>
              <a:t>.</a:t>
            </a:r>
          </a:p>
          <a:p>
            <a:pPr marL="342900" indent="-342900" algn="just">
              <a:buFont typeface="+mj-lt"/>
              <a:buAutoNum type="arabicPeriod" startAt="4"/>
            </a:pPr>
            <a:r>
              <a:rPr lang="en-US" sz="2400" b="1" dirty="0" err="1" smtClean="0">
                <a:latin typeface="Tempus Sans ITC" pitchFamily="82" charset="0"/>
              </a:rPr>
              <a:t>Tentukan</a:t>
            </a:r>
            <a:r>
              <a:rPr lang="en-US" sz="2400" b="1" dirty="0" smtClean="0">
                <a:latin typeface="Tempus Sans ITC" pitchFamily="82" charset="0"/>
              </a:rPr>
              <a:t> mode </a:t>
            </a:r>
            <a:r>
              <a:rPr lang="en-US" sz="2400" b="1" dirty="0" err="1" smtClean="0">
                <a:latin typeface="Tempus Sans ITC" pitchFamily="82" charset="0"/>
              </a:rPr>
              <a:t>perwarnaan</a:t>
            </a:r>
            <a:r>
              <a:rPr lang="en-US" sz="2400" b="1" dirty="0" smtClean="0">
                <a:latin typeface="Tempus Sans ITC" pitchFamily="82" charset="0"/>
              </a:rPr>
              <a:t> yang </a:t>
            </a:r>
            <a:r>
              <a:rPr lang="en-US" sz="2400" b="1" dirty="0" err="1" smtClean="0">
                <a:latin typeface="Tempus Sans ITC" pitchFamily="82" charset="0"/>
              </a:rPr>
              <a:t>digunakan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pada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kotak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pilihan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u="sng" dirty="0" smtClean="0">
                <a:solidFill>
                  <a:srgbClr val="FFFF00"/>
                </a:solidFill>
                <a:latin typeface="Tempus Sans ITC" pitchFamily="82" charset="0"/>
              </a:rPr>
              <a:t>M</a:t>
            </a:r>
            <a:r>
              <a:rPr lang="en-US" sz="2400" b="1" dirty="0" smtClean="0">
                <a:solidFill>
                  <a:srgbClr val="FFFF00"/>
                </a:solidFill>
                <a:latin typeface="Tempus Sans ITC" pitchFamily="82" charset="0"/>
              </a:rPr>
              <a:t>ode</a:t>
            </a:r>
            <a:r>
              <a:rPr lang="en-US" sz="2400" b="1" dirty="0" smtClean="0">
                <a:latin typeface="Tempus Sans ITC" pitchFamily="82" charset="0"/>
              </a:rPr>
              <a:t>. </a:t>
            </a:r>
            <a:r>
              <a:rPr lang="en-US" sz="2400" b="1" dirty="0" err="1" smtClean="0">
                <a:latin typeface="Tempus Sans ITC" pitchFamily="82" charset="0"/>
              </a:rPr>
              <a:t>Pilihan</a:t>
            </a:r>
            <a:r>
              <a:rPr lang="en-US" sz="2400" b="1" dirty="0" smtClean="0">
                <a:latin typeface="Tempus Sans ITC" pitchFamily="82" charset="0"/>
              </a:rPr>
              <a:t> mode </a:t>
            </a:r>
            <a:r>
              <a:rPr lang="en-US" sz="2400" b="1" dirty="0" err="1" smtClean="0">
                <a:latin typeface="Tempus Sans ITC" pitchFamily="82" charset="0"/>
              </a:rPr>
              <a:t>perwarnaan</a:t>
            </a:r>
            <a:r>
              <a:rPr lang="en-US" sz="2400" b="1" dirty="0" smtClean="0">
                <a:latin typeface="Tempus Sans ITC" pitchFamily="82" charset="0"/>
              </a:rPr>
              <a:t> yang </a:t>
            </a:r>
            <a:r>
              <a:rPr lang="en-US" sz="2400" b="1" dirty="0" err="1" smtClean="0">
                <a:latin typeface="Tempus Sans ITC" pitchFamily="82" charset="0"/>
              </a:rPr>
              <a:t>tersedia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adalah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empus Sans ITC" pitchFamily="82" charset="0"/>
              </a:rPr>
              <a:t>Bitmap</a:t>
            </a:r>
            <a:r>
              <a:rPr lang="en-US" sz="2400" b="1" dirty="0" smtClean="0">
                <a:latin typeface="Tempus Sans ITC" pitchFamily="82" charset="0"/>
              </a:rPr>
              <a:t>, </a:t>
            </a:r>
            <a:r>
              <a:rPr lang="en-US" sz="2400" b="1" dirty="0" smtClean="0">
                <a:solidFill>
                  <a:srgbClr val="FFFF00"/>
                </a:solidFill>
                <a:latin typeface="Tempus Sans ITC" pitchFamily="82" charset="0"/>
              </a:rPr>
              <a:t>Grayscale</a:t>
            </a:r>
            <a:r>
              <a:rPr lang="en-US" sz="2400" b="1" dirty="0" smtClean="0">
                <a:latin typeface="Tempus Sans ITC" pitchFamily="82" charset="0"/>
              </a:rPr>
              <a:t>, </a:t>
            </a:r>
            <a:r>
              <a:rPr lang="en-US" sz="2400" b="1" dirty="0" smtClean="0">
                <a:solidFill>
                  <a:srgbClr val="FFFF00"/>
                </a:solidFill>
                <a:latin typeface="Tempus Sans ITC" pitchFamily="82" charset="0"/>
              </a:rPr>
              <a:t>RGB Color</a:t>
            </a:r>
            <a:r>
              <a:rPr lang="en-US" sz="2400" b="1" dirty="0" smtClean="0">
                <a:latin typeface="Tempus Sans ITC" pitchFamily="82" charset="0"/>
              </a:rPr>
              <a:t>, </a:t>
            </a:r>
            <a:r>
              <a:rPr lang="en-US" sz="2400" b="1" dirty="0" smtClean="0">
                <a:solidFill>
                  <a:srgbClr val="FFFF00"/>
                </a:solidFill>
                <a:latin typeface="Tempus Sans ITC" pitchFamily="82" charset="0"/>
              </a:rPr>
              <a:t>CMYK Color</a:t>
            </a:r>
            <a:r>
              <a:rPr lang="en-US" sz="2400" b="1" dirty="0" smtClean="0">
                <a:latin typeface="Tempus Sans ITC" pitchFamily="82" charset="0"/>
              </a:rPr>
              <a:t>, </a:t>
            </a:r>
            <a:r>
              <a:rPr lang="en-US" sz="2400" b="1" dirty="0" err="1" smtClean="0">
                <a:latin typeface="Tempus Sans ITC" pitchFamily="82" charset="0"/>
              </a:rPr>
              <a:t>dan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empus Sans ITC" pitchFamily="82" charset="0"/>
              </a:rPr>
              <a:t>Lab Color</a:t>
            </a:r>
            <a:r>
              <a:rPr lang="en-US" sz="2400" b="1" dirty="0" smtClean="0">
                <a:latin typeface="Tempus Sans ITC" pitchFamily="82" charset="0"/>
              </a:rPr>
              <a:t>.</a:t>
            </a:r>
          </a:p>
          <a:p>
            <a:pPr marL="566738" indent="-219075" algn="just">
              <a:buFont typeface="Arial" pitchFamily="34" charset="0"/>
              <a:buChar char="•"/>
            </a:pPr>
            <a:r>
              <a:rPr lang="en-US" sz="2400" b="1" dirty="0" smtClean="0">
                <a:latin typeface="Tempus Sans ITC" pitchFamily="82" charset="0"/>
              </a:rPr>
              <a:t>Mode </a:t>
            </a:r>
            <a:r>
              <a:rPr lang="en-US" sz="2400" b="1" dirty="0" smtClean="0">
                <a:solidFill>
                  <a:srgbClr val="FFFF00"/>
                </a:solidFill>
                <a:latin typeface="Tempus Sans ITC" pitchFamily="82" charset="0"/>
              </a:rPr>
              <a:t>Bitmap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hanya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menggunakan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dua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warna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saja</a:t>
            </a:r>
            <a:r>
              <a:rPr lang="en-US" sz="2400" b="1" dirty="0" smtClean="0">
                <a:latin typeface="Tempus Sans ITC" pitchFamily="82" charset="0"/>
              </a:rPr>
              <a:t>, </a:t>
            </a:r>
            <a:r>
              <a:rPr lang="en-US" sz="2400" b="1" dirty="0" err="1" smtClean="0">
                <a:latin typeface="Tempus Sans ITC" pitchFamily="82" charset="0"/>
              </a:rPr>
              <a:t>yaitu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hitam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dan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putih</a:t>
            </a:r>
            <a:r>
              <a:rPr lang="en-US" sz="2400" b="1" dirty="0" smtClean="0">
                <a:latin typeface="Tempus Sans ITC" pitchFamily="82" charset="0"/>
              </a:rPr>
              <a:t>.</a:t>
            </a:r>
          </a:p>
          <a:p>
            <a:pPr marL="566738" indent="-219075" algn="just">
              <a:buFont typeface="Arial" pitchFamily="34" charset="0"/>
              <a:buChar char="•"/>
            </a:pPr>
            <a:r>
              <a:rPr lang="en-US" sz="2400" b="1" dirty="0" smtClean="0">
                <a:latin typeface="Tempus Sans ITC" pitchFamily="82" charset="0"/>
              </a:rPr>
              <a:t>Mode </a:t>
            </a:r>
            <a:r>
              <a:rPr lang="en-US" sz="2400" b="1" dirty="0" err="1" smtClean="0">
                <a:solidFill>
                  <a:srgbClr val="FFFF00"/>
                </a:solidFill>
                <a:latin typeface="Tempus Sans ITC" pitchFamily="82" charset="0"/>
              </a:rPr>
              <a:t>Grascale</a:t>
            </a:r>
            <a:r>
              <a:rPr lang="en-US" sz="2400" b="1" dirty="0" smtClean="0">
                <a:latin typeface="Tempus Sans ITC" pitchFamily="82" charset="0"/>
              </a:rPr>
              <a:t> (</a:t>
            </a:r>
            <a:r>
              <a:rPr lang="en-US" sz="2400" b="1" dirty="0" err="1" smtClean="0">
                <a:latin typeface="Tempus Sans ITC" pitchFamily="82" charset="0"/>
              </a:rPr>
              <a:t>skala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keabuan</a:t>
            </a:r>
            <a:r>
              <a:rPr lang="en-US" sz="2400" b="1" dirty="0" smtClean="0">
                <a:latin typeface="Tempus Sans ITC" pitchFamily="82" charset="0"/>
              </a:rPr>
              <a:t>) </a:t>
            </a:r>
            <a:r>
              <a:rPr lang="en-US" sz="2400" b="1" dirty="0" err="1" smtClean="0">
                <a:latin typeface="Tempus Sans ITC" pitchFamily="82" charset="0"/>
              </a:rPr>
              <a:t>terdiri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atas</a:t>
            </a:r>
            <a:r>
              <a:rPr lang="en-US" sz="2400" b="1" dirty="0" smtClean="0">
                <a:latin typeface="Tempus Sans ITC" pitchFamily="82" charset="0"/>
              </a:rPr>
              <a:t> 256 </a:t>
            </a:r>
            <a:r>
              <a:rPr lang="en-US" sz="2400" b="1" dirty="0" err="1" smtClean="0">
                <a:latin typeface="Tempus Sans ITC" pitchFamily="82" charset="0"/>
              </a:rPr>
              <a:t>warna</a:t>
            </a:r>
            <a:r>
              <a:rPr lang="en-US" sz="2400" b="1" dirty="0" smtClean="0">
                <a:latin typeface="Tempus Sans ITC" pitchFamily="82" charset="0"/>
              </a:rPr>
              <a:t> yang </a:t>
            </a:r>
            <a:r>
              <a:rPr lang="en-US" sz="2400" b="1" dirty="0" err="1" smtClean="0">
                <a:latin typeface="Tempus Sans ITC" pitchFamily="82" charset="0"/>
              </a:rPr>
              <a:t>merupakan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gradasi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dari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hitam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dan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putih</a:t>
            </a:r>
            <a:r>
              <a:rPr lang="en-US" sz="2400" b="1" dirty="0" smtClean="0">
                <a:latin typeface="Tempus Sans ITC" pitchFamily="82" charset="0"/>
              </a:rPr>
              <a:t>.</a:t>
            </a:r>
          </a:p>
          <a:p>
            <a:pPr marL="566738" indent="-219075" algn="just">
              <a:buFont typeface="Arial" pitchFamily="34" charset="0"/>
              <a:buChar char="•"/>
            </a:pPr>
            <a:r>
              <a:rPr lang="en-US" sz="2400" b="1" dirty="0" smtClean="0">
                <a:latin typeface="Tempus Sans ITC" pitchFamily="82" charset="0"/>
              </a:rPr>
              <a:t>Mode </a:t>
            </a:r>
            <a:r>
              <a:rPr lang="en-US" sz="2400" b="1" dirty="0" smtClean="0">
                <a:solidFill>
                  <a:srgbClr val="FFFF00"/>
                </a:solidFill>
                <a:latin typeface="Tempus Sans ITC" pitchFamily="82" charset="0"/>
              </a:rPr>
              <a:t>RGB Color </a:t>
            </a:r>
            <a:r>
              <a:rPr lang="en-US" sz="2400" b="1" dirty="0" err="1" smtClean="0">
                <a:latin typeface="Tempus Sans ITC" pitchFamily="82" charset="0"/>
              </a:rPr>
              <a:t>melakukan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perwarnaan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berdasarkan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kombinasi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warna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merah</a:t>
            </a:r>
            <a:r>
              <a:rPr lang="en-US" sz="2400" b="1" dirty="0" smtClean="0">
                <a:latin typeface="Tempus Sans ITC" pitchFamily="82" charset="0"/>
              </a:rPr>
              <a:t> (</a:t>
            </a:r>
            <a:r>
              <a:rPr lang="en-US" sz="2400" b="1" i="1" dirty="0" smtClean="0">
                <a:latin typeface="Tempus Sans ITC" pitchFamily="82" charset="0"/>
              </a:rPr>
              <a:t>red</a:t>
            </a:r>
            <a:r>
              <a:rPr lang="en-US" sz="2400" b="1" dirty="0" smtClean="0">
                <a:latin typeface="Tempus Sans ITC" pitchFamily="82" charset="0"/>
              </a:rPr>
              <a:t>), </a:t>
            </a:r>
            <a:r>
              <a:rPr lang="en-US" sz="2400" b="1" dirty="0" err="1" smtClean="0">
                <a:latin typeface="Tempus Sans ITC" pitchFamily="82" charset="0"/>
              </a:rPr>
              <a:t>hijau</a:t>
            </a:r>
            <a:r>
              <a:rPr lang="en-US" sz="2400" b="1" dirty="0" smtClean="0">
                <a:latin typeface="Tempus Sans ITC" pitchFamily="82" charset="0"/>
              </a:rPr>
              <a:t> (</a:t>
            </a:r>
            <a:r>
              <a:rPr lang="en-US" sz="2400" b="1" i="1" dirty="0" smtClean="0">
                <a:latin typeface="Tempus Sans ITC" pitchFamily="82" charset="0"/>
              </a:rPr>
              <a:t>green</a:t>
            </a:r>
            <a:r>
              <a:rPr lang="en-US" sz="2400" b="1" dirty="0" smtClean="0">
                <a:latin typeface="Tempus Sans ITC" pitchFamily="82" charset="0"/>
              </a:rPr>
              <a:t>), </a:t>
            </a:r>
            <a:r>
              <a:rPr lang="en-US" sz="2400" b="1" dirty="0" err="1" smtClean="0">
                <a:latin typeface="Tempus Sans ITC" pitchFamily="82" charset="0"/>
              </a:rPr>
              <a:t>dan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biru</a:t>
            </a:r>
            <a:r>
              <a:rPr lang="en-US" sz="2400" b="1" dirty="0" smtClean="0">
                <a:latin typeface="Tempus Sans ITC" pitchFamily="82" charset="0"/>
              </a:rPr>
              <a:t> (</a:t>
            </a:r>
            <a:r>
              <a:rPr lang="en-US" sz="2400" b="1" i="1" dirty="0" smtClean="0">
                <a:latin typeface="Tempus Sans ITC" pitchFamily="82" charset="0"/>
              </a:rPr>
              <a:t>blue</a:t>
            </a:r>
            <a:r>
              <a:rPr lang="en-US" sz="2400" b="1" dirty="0" smtClean="0">
                <a:latin typeface="Tempus Sans ITC" pitchFamily="82" charset="0"/>
              </a:rPr>
              <a:t>).</a:t>
            </a:r>
          </a:p>
          <a:p>
            <a:pPr marL="508000" indent="-217488" algn="just"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inbow_w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533400"/>
            <a:ext cx="815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6738" indent="-276225" algn="just">
              <a:buFont typeface="Arial" pitchFamily="34" charset="0"/>
              <a:buChar char="•"/>
            </a:pPr>
            <a:r>
              <a:rPr lang="en-US" sz="2400" b="1" dirty="0" smtClean="0">
                <a:latin typeface="Tempus Sans ITC" pitchFamily="82" charset="0"/>
              </a:rPr>
              <a:t>Mode </a:t>
            </a:r>
            <a:r>
              <a:rPr lang="en-US" sz="2400" b="1" dirty="0" smtClean="0">
                <a:solidFill>
                  <a:srgbClr val="FFFF00"/>
                </a:solidFill>
                <a:latin typeface="Tempus Sans ITC" pitchFamily="82" charset="0"/>
              </a:rPr>
              <a:t>CMYK Color </a:t>
            </a:r>
            <a:r>
              <a:rPr lang="en-US" sz="2400" b="1" dirty="0" err="1" smtClean="0">
                <a:latin typeface="Tempus Sans ITC" pitchFamily="82" charset="0"/>
              </a:rPr>
              <a:t>melakukan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pewarnaan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berdasarkan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kombinasi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warna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sian</a:t>
            </a:r>
            <a:r>
              <a:rPr lang="en-US" sz="2400" b="1" dirty="0" smtClean="0">
                <a:latin typeface="Tempus Sans ITC" pitchFamily="82" charset="0"/>
              </a:rPr>
              <a:t> (</a:t>
            </a:r>
            <a:r>
              <a:rPr lang="en-US" sz="2400" b="1" i="1" dirty="0" smtClean="0">
                <a:latin typeface="Tempus Sans ITC" pitchFamily="82" charset="0"/>
              </a:rPr>
              <a:t>cyan</a:t>
            </a:r>
            <a:r>
              <a:rPr lang="en-US" sz="2400" b="1" dirty="0" smtClean="0">
                <a:latin typeface="Tempus Sans ITC" pitchFamily="82" charset="0"/>
              </a:rPr>
              <a:t>), magenta, </a:t>
            </a:r>
            <a:r>
              <a:rPr lang="en-US" sz="2400" b="1" dirty="0" err="1" smtClean="0">
                <a:latin typeface="Tempus Sans ITC" pitchFamily="82" charset="0"/>
              </a:rPr>
              <a:t>kuning</a:t>
            </a:r>
            <a:r>
              <a:rPr lang="en-US" sz="2400" b="1" dirty="0" smtClean="0">
                <a:latin typeface="Tempus Sans ITC" pitchFamily="82" charset="0"/>
              </a:rPr>
              <a:t> (</a:t>
            </a:r>
            <a:r>
              <a:rPr lang="en-US" sz="2400" b="1" i="1" dirty="0" smtClean="0">
                <a:latin typeface="Tempus Sans ITC" pitchFamily="82" charset="0"/>
              </a:rPr>
              <a:t>yellow</a:t>
            </a:r>
            <a:r>
              <a:rPr lang="en-US" sz="2400" b="1" dirty="0" smtClean="0">
                <a:latin typeface="Tempus Sans ITC" pitchFamily="82" charset="0"/>
              </a:rPr>
              <a:t>), </a:t>
            </a:r>
            <a:r>
              <a:rPr lang="en-US" sz="2400" b="1" dirty="0" err="1" smtClean="0">
                <a:latin typeface="Tempus Sans ITC" pitchFamily="82" charset="0"/>
              </a:rPr>
              <a:t>dan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hitam</a:t>
            </a:r>
            <a:r>
              <a:rPr lang="en-US" sz="2400" b="1" dirty="0" smtClean="0">
                <a:latin typeface="Tempus Sans ITC" pitchFamily="82" charset="0"/>
              </a:rPr>
              <a:t> (</a:t>
            </a:r>
            <a:r>
              <a:rPr lang="en-US" sz="2400" b="1" i="1" dirty="0" smtClean="0">
                <a:latin typeface="Tempus Sans ITC" pitchFamily="82" charset="0"/>
              </a:rPr>
              <a:t>black</a:t>
            </a:r>
            <a:r>
              <a:rPr lang="en-US" sz="2400" b="1" dirty="0" smtClean="0">
                <a:latin typeface="Tempus Sans ITC" pitchFamily="82" charset="0"/>
              </a:rPr>
              <a:t>).</a:t>
            </a:r>
          </a:p>
          <a:p>
            <a:pPr marL="566738" indent="-276225" algn="just">
              <a:buFont typeface="Arial" pitchFamily="34" charset="0"/>
              <a:buChar char="•"/>
            </a:pPr>
            <a:r>
              <a:rPr lang="en-US" sz="2400" b="1" dirty="0" smtClean="0">
                <a:latin typeface="Tempus Sans ITC" pitchFamily="82" charset="0"/>
              </a:rPr>
              <a:t>Mode Lab Color, mode </a:t>
            </a:r>
            <a:r>
              <a:rPr lang="en-US" sz="2400" b="1" dirty="0" err="1" smtClean="0">
                <a:latin typeface="Tempus Sans ITC" pitchFamily="82" charset="0"/>
              </a:rPr>
              <a:t>perwarnaan</a:t>
            </a:r>
            <a:r>
              <a:rPr lang="en-US" sz="2400" b="1" dirty="0" smtClean="0">
                <a:latin typeface="Tempus Sans ITC" pitchFamily="82" charset="0"/>
              </a:rPr>
              <a:t> yang </a:t>
            </a:r>
            <a:r>
              <a:rPr lang="en-US" sz="2400" b="1" dirty="0" err="1" smtClean="0">
                <a:latin typeface="Tempus Sans ITC" pitchFamily="82" charset="0"/>
              </a:rPr>
              <a:t>terdiri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atas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komponen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empus Sans ITC" pitchFamily="82" charset="0"/>
              </a:rPr>
              <a:t>L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i="1" dirty="0" smtClean="0">
                <a:latin typeface="Tempus Sans ITC" pitchFamily="82" charset="0"/>
              </a:rPr>
              <a:t>lightness</a:t>
            </a:r>
            <a:r>
              <a:rPr lang="en-US" sz="2400" b="1" dirty="0" smtClean="0">
                <a:latin typeface="Tempus Sans ITC" pitchFamily="82" charset="0"/>
              </a:rPr>
              <a:t> (</a:t>
            </a:r>
            <a:r>
              <a:rPr lang="en-US" sz="2400" b="1" dirty="0" err="1" smtClean="0">
                <a:latin typeface="Tempus Sans ITC" pitchFamily="82" charset="0"/>
              </a:rPr>
              <a:t>daya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terang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atau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kepucatan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warna</a:t>
            </a:r>
            <a:r>
              <a:rPr lang="en-US" sz="2400" b="1" dirty="0" smtClean="0">
                <a:latin typeface="Tempus Sans ITC" pitchFamily="82" charset="0"/>
              </a:rPr>
              <a:t>), </a:t>
            </a:r>
            <a:r>
              <a:rPr lang="en-US" sz="2400" b="1" dirty="0" err="1" smtClean="0">
                <a:latin typeface="Tempus Sans ITC" pitchFamily="82" charset="0"/>
              </a:rPr>
              <a:t>sumbu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empus Sans ITC" pitchFamily="82" charset="0"/>
              </a:rPr>
              <a:t>a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untuk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warna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merah-hijau</a:t>
            </a:r>
            <a:r>
              <a:rPr lang="en-US" sz="2400" b="1" dirty="0" smtClean="0">
                <a:latin typeface="Tempus Sans ITC" pitchFamily="82" charset="0"/>
              </a:rPr>
              <a:t>, </a:t>
            </a:r>
            <a:r>
              <a:rPr lang="en-US" sz="2400" b="1" dirty="0" err="1" smtClean="0">
                <a:latin typeface="Tempus Sans ITC" pitchFamily="82" charset="0"/>
              </a:rPr>
              <a:t>dan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sumbu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empus Sans ITC" pitchFamily="82" charset="0"/>
              </a:rPr>
              <a:t>b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untuk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warna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biru-kuning</a:t>
            </a:r>
            <a:r>
              <a:rPr lang="en-US" sz="2400" b="1" dirty="0" smtClean="0">
                <a:latin typeface="Tempus Sans ITC" pitchFamily="82" charset="0"/>
              </a:rPr>
              <a:t>, </a:t>
            </a:r>
            <a:r>
              <a:rPr lang="en-US" sz="2400" b="1" dirty="0" err="1" smtClean="0">
                <a:latin typeface="Tempus Sans ITC" pitchFamily="82" charset="0"/>
              </a:rPr>
              <a:t>serta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cocok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untuk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mengolah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gambar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foto</a:t>
            </a:r>
            <a:r>
              <a:rPr lang="en-US" sz="2400" b="1" dirty="0" smtClean="0">
                <a:latin typeface="Tempus Sans ITC" pitchFamily="82" charset="0"/>
              </a:rPr>
              <a:t> CD.</a:t>
            </a:r>
          </a:p>
          <a:p>
            <a:pPr marL="406400" indent="-406400" algn="just">
              <a:buFont typeface="+mj-lt"/>
              <a:buAutoNum type="arabicPeriod" startAt="6"/>
            </a:pPr>
            <a:r>
              <a:rPr lang="en-US" sz="2400" b="1" dirty="0" err="1" smtClean="0">
                <a:latin typeface="Tempus Sans ITC" pitchFamily="82" charset="0"/>
              </a:rPr>
              <a:t>Aktifkan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salah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satu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pilihan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pada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bagian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empus Sans ITC" pitchFamily="82" charset="0"/>
              </a:rPr>
              <a:t>Contents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untuk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menentukan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warna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latar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belakang</a:t>
            </a:r>
            <a:r>
              <a:rPr lang="en-US" sz="2400" b="1" dirty="0" smtClean="0">
                <a:latin typeface="Tempus Sans ITC" pitchFamily="82" charset="0"/>
              </a:rPr>
              <a:t> (</a:t>
            </a:r>
            <a:r>
              <a:rPr lang="en-US" sz="2400" b="1" i="1" dirty="0" smtClean="0">
                <a:latin typeface="Tempus Sans ITC" pitchFamily="82" charset="0"/>
              </a:rPr>
              <a:t>background</a:t>
            </a:r>
            <a:r>
              <a:rPr lang="en-US" sz="2400" b="1" dirty="0" smtClean="0">
                <a:latin typeface="Tempus Sans ITC" pitchFamily="82" charset="0"/>
              </a:rPr>
              <a:t>) </a:t>
            </a:r>
            <a:r>
              <a:rPr lang="en-US" sz="2400" b="1" dirty="0" err="1" smtClean="0">
                <a:latin typeface="Tempus Sans ITC" pitchFamily="82" charset="0"/>
              </a:rPr>
              <a:t>lembar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kerja</a:t>
            </a:r>
            <a:r>
              <a:rPr lang="en-US" sz="2400" b="1" dirty="0" smtClean="0">
                <a:latin typeface="Tempus Sans ITC" pitchFamily="82" charset="0"/>
              </a:rPr>
              <a:t>, </a:t>
            </a:r>
            <a:r>
              <a:rPr lang="en-US" sz="2400" b="1" dirty="0" err="1" smtClean="0">
                <a:latin typeface="Tempus Sans ITC" pitchFamily="82" charset="0"/>
              </a:rPr>
              <a:t>kemudian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klik</a:t>
            </a:r>
            <a:r>
              <a:rPr lang="en-US" sz="2400" b="1" dirty="0" smtClean="0">
                <a:latin typeface="Tempus Sans ITC" pitchFamily="82" charset="0"/>
              </a:rPr>
              <a:t> OK.</a:t>
            </a:r>
          </a:p>
          <a:p>
            <a:pPr marL="406400" indent="-406400" algn="just"/>
            <a:r>
              <a:rPr lang="en-US" sz="2400" b="1" dirty="0" smtClean="0">
                <a:latin typeface="Tempus Sans ITC" pitchFamily="82" charset="0"/>
              </a:rPr>
              <a:t>	</a:t>
            </a:r>
            <a:r>
              <a:rPr lang="en-US" sz="2400" b="1" dirty="0" err="1" smtClean="0">
                <a:latin typeface="Tempus Sans ITC" pitchFamily="82" charset="0"/>
              </a:rPr>
              <a:t>Pilihan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empus Sans ITC" pitchFamily="82" charset="0"/>
              </a:rPr>
              <a:t>Contents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adalah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sebagai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berikut</a:t>
            </a:r>
            <a:r>
              <a:rPr lang="en-US" sz="2400" b="1" dirty="0" smtClean="0">
                <a:latin typeface="Tempus Sans ITC" pitchFamily="82" charset="0"/>
              </a:rPr>
              <a:t> :</a:t>
            </a:r>
          </a:p>
          <a:p>
            <a:pPr marL="623888" indent="-333375" algn="just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latin typeface="Tempus Sans ITC" pitchFamily="82" charset="0"/>
              </a:rPr>
              <a:t>Wh</a:t>
            </a:r>
            <a:r>
              <a:rPr lang="en-US" sz="2400" b="1" u="sng" dirty="0" smtClean="0">
                <a:solidFill>
                  <a:srgbClr val="FFFF00"/>
                </a:solidFill>
                <a:latin typeface="Tempus Sans ITC" pitchFamily="82" charset="0"/>
              </a:rPr>
              <a:t>i</a:t>
            </a:r>
            <a:r>
              <a:rPr lang="en-US" sz="2400" b="1" dirty="0" smtClean="0">
                <a:solidFill>
                  <a:srgbClr val="FFFF00"/>
                </a:solidFill>
                <a:latin typeface="Tempus Sans ITC" pitchFamily="82" charset="0"/>
              </a:rPr>
              <a:t>te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untuk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memberikan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warna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latar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belakang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putih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pada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lembar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kerja</a:t>
            </a:r>
            <a:r>
              <a:rPr lang="en-US" sz="2400" b="1" dirty="0" smtClean="0">
                <a:latin typeface="Tempus Sans ITC" pitchFamily="82" charset="0"/>
              </a:rPr>
              <a:t>.</a:t>
            </a:r>
            <a:endParaRPr lang="en-US" sz="2400" b="1" dirty="0">
              <a:latin typeface="Tempus Sans ITC" pitchFamily="8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inbow_w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381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276225" algn="just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latin typeface="Tempus Sans ITC" pitchFamily="82" charset="0"/>
              </a:rPr>
              <a:t>Background Color </a:t>
            </a:r>
            <a:r>
              <a:rPr lang="en-US" sz="2400" b="1" dirty="0" err="1" smtClean="0">
                <a:latin typeface="Tempus Sans ITC" pitchFamily="82" charset="0"/>
              </a:rPr>
              <a:t>untuk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memberi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warna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latar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belakang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pada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lembar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kerja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sesuai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dengan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warna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latar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belakang</a:t>
            </a:r>
            <a:r>
              <a:rPr lang="en-US" sz="2400" b="1" dirty="0" smtClean="0">
                <a:latin typeface="Tempus Sans ITC" pitchFamily="82" charset="0"/>
              </a:rPr>
              <a:t> (</a:t>
            </a:r>
            <a:r>
              <a:rPr lang="en-US" sz="2400" b="1" i="1" dirty="0" smtClean="0">
                <a:latin typeface="Tempus Sans ITC" pitchFamily="82" charset="0"/>
              </a:rPr>
              <a:t>background</a:t>
            </a:r>
            <a:r>
              <a:rPr lang="en-US" sz="2400" b="1" dirty="0" smtClean="0">
                <a:latin typeface="Tempus Sans ITC" pitchFamily="82" charset="0"/>
              </a:rPr>
              <a:t>) yang </a:t>
            </a:r>
            <a:r>
              <a:rPr lang="en-US" sz="2400" b="1" dirty="0" err="1" smtClean="0">
                <a:latin typeface="Tempus Sans ITC" pitchFamily="82" charset="0"/>
              </a:rPr>
              <a:t>kita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inginkan</a:t>
            </a:r>
            <a:r>
              <a:rPr lang="en-US" sz="2400" b="1" dirty="0" smtClean="0">
                <a:latin typeface="Tempus Sans ITC" pitchFamily="82" charset="0"/>
              </a:rPr>
              <a:t>.</a:t>
            </a:r>
            <a:endParaRPr lang="en-US" sz="2400" b="1" dirty="0">
              <a:latin typeface="Tempus Sans ITC" pitchFamily="82" charset="0"/>
            </a:endParaRPr>
          </a:p>
        </p:txBody>
      </p:sp>
      <p:pic>
        <p:nvPicPr>
          <p:cNvPr id="5" name="Picture 4" descr="col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76400"/>
            <a:ext cx="807720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inbow_w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33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2625" indent="-334963" algn="just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latin typeface="Tempus Sans ITC" pitchFamily="82" charset="0"/>
              </a:rPr>
              <a:t>Transparent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untuk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membuat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warna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latar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belakang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transparan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pada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lembar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kerja</a:t>
            </a:r>
            <a:r>
              <a:rPr lang="en-US" sz="2400" b="1" dirty="0" smtClean="0">
                <a:latin typeface="Tempus Sans ITC" pitchFamily="82" charset="0"/>
              </a:rPr>
              <a:t>.</a:t>
            </a:r>
            <a:endParaRPr lang="en-US" sz="2400" b="1" dirty="0">
              <a:latin typeface="Tempus Sans ITC" pitchFamily="82" charset="0"/>
            </a:endParaRPr>
          </a:p>
        </p:txBody>
      </p:sp>
      <p:pic>
        <p:nvPicPr>
          <p:cNvPr id="4" name="Picture 3" descr="tran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524000"/>
            <a:ext cx="807720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>
            <a:grayscl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Background (2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527202"/>
          </a:xfrm>
          <a:prstGeom prst="rect">
            <a:avLst/>
          </a:prstGeom>
        </p:spPr>
      </p:pic>
      <p:pic>
        <p:nvPicPr>
          <p:cNvPr id="3" name="Picture 2" descr="huihh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971800" y="16002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3048794" y="18280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" y="19812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latin typeface="Harrington" pitchFamily="82" charset="0"/>
              </a:rPr>
              <a:t>Baris</a:t>
            </a:r>
            <a:r>
              <a:rPr lang="en-US" sz="1400" b="1" dirty="0" smtClean="0">
                <a:solidFill>
                  <a:schemeClr val="bg1"/>
                </a:solidFill>
                <a:latin typeface="Harrington" pitchFamily="82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Harrington" pitchFamily="82" charset="0"/>
              </a:rPr>
              <a:t>judul</a:t>
            </a:r>
            <a:r>
              <a:rPr lang="en-US" sz="1400" b="1" dirty="0" smtClean="0">
                <a:solidFill>
                  <a:schemeClr val="bg1"/>
                </a:solidFill>
                <a:latin typeface="Harrington" pitchFamily="82" charset="0"/>
              </a:rPr>
              <a:t> (</a:t>
            </a:r>
            <a:r>
              <a:rPr lang="en-US" sz="1400" b="1" i="1" dirty="0" smtClean="0">
                <a:solidFill>
                  <a:schemeClr val="bg1"/>
                </a:solidFill>
                <a:latin typeface="Harrington" pitchFamily="82" charset="0"/>
              </a:rPr>
              <a:t>title bar</a:t>
            </a:r>
            <a:r>
              <a:rPr lang="en-US" sz="1400" b="1" dirty="0" smtClean="0">
                <a:solidFill>
                  <a:schemeClr val="bg1"/>
                </a:solidFill>
                <a:latin typeface="Harrington" pitchFamily="82" charset="0"/>
              </a:rPr>
              <a:t>)</a:t>
            </a:r>
            <a:endParaRPr lang="en-US" sz="1400" b="1" dirty="0">
              <a:solidFill>
                <a:schemeClr val="bg1"/>
              </a:solidFill>
              <a:latin typeface="Harrington" pitchFamily="8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47800" y="13716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1447800" y="1676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38400" y="2057400"/>
            <a:ext cx="2057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latin typeface="Harrington" pitchFamily="82" charset="0"/>
              </a:rPr>
              <a:t>Baris</a:t>
            </a:r>
            <a:r>
              <a:rPr lang="en-US" sz="1400" b="1" dirty="0" smtClean="0">
                <a:solidFill>
                  <a:schemeClr val="bg1"/>
                </a:solidFill>
                <a:latin typeface="Harrington" pitchFamily="82" charset="0"/>
              </a:rPr>
              <a:t> menu (</a:t>
            </a:r>
            <a:r>
              <a:rPr lang="en-US" sz="1400" b="1" i="1" dirty="0" smtClean="0">
                <a:solidFill>
                  <a:schemeClr val="bg1"/>
                </a:solidFill>
                <a:latin typeface="Harrington" pitchFamily="82" charset="0"/>
              </a:rPr>
              <a:t>menu bar</a:t>
            </a:r>
            <a:r>
              <a:rPr lang="en-US" sz="1400" b="1" dirty="0" smtClean="0">
                <a:solidFill>
                  <a:schemeClr val="bg1"/>
                </a:solidFill>
                <a:latin typeface="Harrington" pitchFamily="82" charset="0"/>
              </a:rPr>
              <a:t>)</a:t>
            </a:r>
          </a:p>
          <a:p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228600" y="28956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34194" y="31234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4800" y="3352800"/>
            <a:ext cx="886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Harrington" pitchFamily="82" charset="0"/>
              </a:rPr>
              <a:t>Tool Box</a:t>
            </a:r>
            <a:endParaRPr lang="en-US" sz="1400" b="1" dirty="0">
              <a:solidFill>
                <a:schemeClr val="bg1"/>
              </a:solidFill>
              <a:latin typeface="Harrington" pitchFamily="8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648200" y="17526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5106194" y="19042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00600" y="2057400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  <a:latin typeface="Harrington" pitchFamily="82" charset="0"/>
              </a:rPr>
              <a:t>Option bar</a:t>
            </a:r>
            <a:endParaRPr lang="en-US" sz="1400" b="1" i="1" dirty="0">
              <a:solidFill>
                <a:schemeClr val="bg1"/>
              </a:solidFill>
              <a:latin typeface="Harrington" pitchFamily="82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7086600" y="40386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6896894" y="42283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400800" y="4419600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latin typeface="Harrington" pitchFamily="82" charset="0"/>
              </a:rPr>
              <a:t>Palet</a:t>
            </a:r>
            <a:r>
              <a:rPr lang="en-US" sz="1400" b="1" dirty="0" smtClean="0">
                <a:solidFill>
                  <a:schemeClr val="bg1"/>
                </a:solidFill>
                <a:latin typeface="Harrington" pitchFamily="82" charset="0"/>
              </a:rPr>
              <a:t> (</a:t>
            </a:r>
            <a:r>
              <a:rPr lang="en-US" sz="1400" b="1" i="1" dirty="0" err="1" smtClean="0">
                <a:solidFill>
                  <a:schemeClr val="bg1"/>
                </a:solidFill>
                <a:latin typeface="Harrington" pitchFamily="82" charset="0"/>
              </a:rPr>
              <a:t>Pallete</a:t>
            </a:r>
            <a:r>
              <a:rPr lang="en-US" sz="1400" b="1" dirty="0" smtClean="0">
                <a:solidFill>
                  <a:schemeClr val="bg1"/>
                </a:solidFill>
                <a:latin typeface="Harrington" pitchFamily="82" charset="0"/>
              </a:rPr>
              <a:t>)</a:t>
            </a:r>
            <a:endParaRPr lang="en-US" sz="1400" b="1" dirty="0">
              <a:solidFill>
                <a:schemeClr val="bg1"/>
              </a:solidFill>
              <a:latin typeface="Harrington" pitchFamily="82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8380412" y="1219994"/>
            <a:ext cx="30718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8001000" y="1066800"/>
            <a:ext cx="5349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8381206" y="991394"/>
            <a:ext cx="6111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8418512" y="800894"/>
            <a:ext cx="99298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>
            <a:off x="8001000" y="685800"/>
            <a:ext cx="6873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0800000">
            <a:off x="8001000" y="304800"/>
            <a:ext cx="9159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705600" y="152400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Harrington" pitchFamily="82" charset="0"/>
              </a:rPr>
              <a:t>Tombol</a:t>
            </a:r>
            <a:r>
              <a:rPr lang="en-US" sz="1400" b="1" dirty="0" smtClean="0">
                <a:latin typeface="Harrington" pitchFamily="82" charset="0"/>
              </a:rPr>
              <a:t> Close</a:t>
            </a:r>
            <a:endParaRPr lang="en-US" sz="1400" b="1" dirty="0">
              <a:latin typeface="Harrington" pitchFamily="8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00800" y="533400"/>
            <a:ext cx="1545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Harrington" pitchFamily="82" charset="0"/>
              </a:rPr>
              <a:t>Tombol</a:t>
            </a:r>
            <a:r>
              <a:rPr lang="en-US" sz="1400" b="1" dirty="0" smtClean="0">
                <a:latin typeface="Harrington" pitchFamily="82" charset="0"/>
              </a:rPr>
              <a:t> </a:t>
            </a:r>
            <a:r>
              <a:rPr lang="en-US" sz="1400" b="1" dirty="0" err="1" smtClean="0">
                <a:latin typeface="Harrington" pitchFamily="82" charset="0"/>
              </a:rPr>
              <a:t>Maximine</a:t>
            </a:r>
            <a:endParaRPr lang="en-US" sz="1400" b="1" dirty="0">
              <a:latin typeface="Harrington" pitchFamily="8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77000" y="914400"/>
            <a:ext cx="1507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Harrington" pitchFamily="82" charset="0"/>
              </a:rPr>
              <a:t>Tombol</a:t>
            </a:r>
            <a:r>
              <a:rPr lang="en-US" sz="1400" b="1" dirty="0" smtClean="0">
                <a:latin typeface="Harrington" pitchFamily="82" charset="0"/>
              </a:rPr>
              <a:t> Minimize</a:t>
            </a:r>
            <a:endParaRPr lang="en-US" sz="1400" b="1" dirty="0">
              <a:latin typeface="Harrington" pitchFamily="8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895600" y="3733800"/>
            <a:ext cx="1404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Harrington" pitchFamily="82" charset="0"/>
              </a:rPr>
              <a:t>Kanvas</a:t>
            </a:r>
            <a:endParaRPr lang="en-US" sz="1600" b="1" dirty="0" smtClean="0">
              <a:solidFill>
                <a:schemeClr val="bg1"/>
              </a:solidFill>
              <a:latin typeface="Harrington" pitchFamily="82" charset="0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Harrington" pitchFamily="82" charset="0"/>
              </a:rPr>
              <a:t>(</a:t>
            </a:r>
            <a:r>
              <a:rPr lang="en-US" sz="1600" b="1" dirty="0" err="1" smtClean="0">
                <a:solidFill>
                  <a:schemeClr val="bg1"/>
                </a:solidFill>
                <a:latin typeface="Harrington" pitchFamily="82" charset="0"/>
              </a:rPr>
              <a:t>lembar</a:t>
            </a:r>
            <a:r>
              <a:rPr lang="en-US" sz="1600" b="1" dirty="0" smtClean="0">
                <a:solidFill>
                  <a:schemeClr val="bg1"/>
                </a:solidFill>
                <a:latin typeface="Harrington" pitchFamily="82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Harrington" pitchFamily="82" charset="0"/>
              </a:rPr>
              <a:t>kerja</a:t>
            </a:r>
            <a:r>
              <a:rPr lang="en-US" sz="1600" b="1" dirty="0" smtClean="0">
                <a:solidFill>
                  <a:schemeClr val="bg1"/>
                </a:solidFill>
                <a:latin typeface="Harrington" pitchFamily="82" charset="0"/>
              </a:rPr>
              <a:t>)</a:t>
            </a:r>
            <a:endParaRPr lang="en-US" sz="1600" b="1" dirty="0">
              <a:solidFill>
                <a:schemeClr val="bg1"/>
              </a:solidFill>
              <a:latin typeface="Harrington" pitchFamily="8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inbow_w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3810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7"/>
            </a:pPr>
            <a:r>
              <a:rPr lang="en-US" sz="2400" b="1" dirty="0" err="1" smtClean="0">
                <a:latin typeface="Tempus Sans ITC" pitchFamily="82" charset="0"/>
              </a:rPr>
              <a:t>Setelah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itu</a:t>
            </a:r>
            <a:r>
              <a:rPr lang="en-US" sz="2400" b="1" dirty="0" smtClean="0">
                <a:latin typeface="Tempus Sans ITC" pitchFamily="82" charset="0"/>
              </a:rPr>
              <a:t>, </a:t>
            </a:r>
            <a:r>
              <a:rPr lang="en-US" sz="2400" b="1" dirty="0" err="1" smtClean="0">
                <a:latin typeface="Tempus Sans ITC" pitchFamily="82" charset="0"/>
              </a:rPr>
              <a:t>klik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empus Sans ITC" pitchFamily="82" charset="0"/>
              </a:rPr>
              <a:t>OK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untuk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menampilkan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jendela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dan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lembar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kerja</a:t>
            </a:r>
            <a:r>
              <a:rPr lang="en-US" sz="2400" b="1" dirty="0" smtClean="0">
                <a:latin typeface="Tempus Sans ITC" pitchFamily="82" charset="0"/>
              </a:rPr>
              <a:t> Photoshop.</a:t>
            </a:r>
            <a:endParaRPr lang="en-US" sz="2400" b="1" dirty="0">
              <a:latin typeface="Tempus Sans ITC" pitchFamily="82" charset="0"/>
            </a:endParaRPr>
          </a:p>
        </p:txBody>
      </p:sp>
      <p:pic>
        <p:nvPicPr>
          <p:cNvPr id="5" name="Picture 4" descr="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47800"/>
            <a:ext cx="86106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D (6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28600"/>
            <a:ext cx="5105400" cy="76517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empus Sans ITC" pitchFamily="82" charset="0"/>
              </a:rPr>
              <a:t>B. </a:t>
            </a:r>
            <a:r>
              <a:rPr lang="en-US" sz="3600" b="1" dirty="0" err="1" smtClean="0">
                <a:solidFill>
                  <a:schemeClr val="bg1"/>
                </a:solidFill>
                <a:latin typeface="Tempus Sans ITC" pitchFamily="82" charset="0"/>
              </a:rPr>
              <a:t>Menyimpan</a:t>
            </a:r>
            <a:r>
              <a:rPr lang="en-US" sz="3600" b="1" dirty="0" smtClean="0">
                <a:solidFill>
                  <a:schemeClr val="bg1"/>
                </a:solidFill>
                <a:latin typeface="Tempus Sans ITC" pitchFamily="82" charset="0"/>
              </a:rPr>
              <a:t> File </a:t>
            </a:r>
            <a:r>
              <a:rPr lang="en-US" sz="3600" b="1" dirty="0" err="1" smtClean="0">
                <a:solidFill>
                  <a:schemeClr val="bg1"/>
                </a:solidFill>
                <a:latin typeface="Tempus Sans ITC" pitchFamily="82" charset="0"/>
              </a:rPr>
              <a:t>Baru</a:t>
            </a:r>
            <a:endParaRPr lang="en-US" sz="3600" b="1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676400"/>
            <a:ext cx="7010400" cy="1295400"/>
          </a:xfrm>
        </p:spPr>
        <p:txBody>
          <a:bodyPr>
            <a:normAutofit/>
          </a:bodyPr>
          <a:lstStyle/>
          <a:p>
            <a:pPr marL="520700" indent="-520700" algn="just">
              <a:tabLst>
                <a:tab pos="0" algn="l"/>
              </a:tabLst>
            </a:pPr>
            <a:r>
              <a:rPr lang="en-US" b="1" dirty="0" smtClean="0">
                <a:solidFill>
                  <a:srgbClr val="FF0000"/>
                </a:solidFill>
                <a:latin typeface="Tempus Sans ITC" pitchFamily="82" charset="0"/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  <a:latin typeface="Tempus Sans ITC" pitchFamily="82" charset="0"/>
              </a:rPr>
              <a:t>Pilih</a:t>
            </a:r>
            <a:r>
              <a:rPr lang="en-US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empus Sans ITC" pitchFamily="82" charset="0"/>
              </a:rPr>
              <a:t>dan</a:t>
            </a:r>
            <a:r>
              <a:rPr lang="en-US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empus Sans ITC" pitchFamily="82" charset="0"/>
              </a:rPr>
              <a:t>klik</a:t>
            </a:r>
            <a:r>
              <a:rPr lang="en-US" b="1" dirty="0" smtClean="0">
                <a:solidFill>
                  <a:srgbClr val="FF0000"/>
                </a:solidFill>
                <a:latin typeface="Tempus Sans ITC" pitchFamily="82" charset="0"/>
              </a:rPr>
              <a:t> File, Save as (</a:t>
            </a:r>
            <a:r>
              <a:rPr lang="en-US" b="1" dirty="0" err="1" smtClean="0">
                <a:solidFill>
                  <a:srgbClr val="FF0000"/>
                </a:solidFill>
                <a:latin typeface="Tempus Sans ITC" pitchFamily="82" charset="0"/>
              </a:rPr>
              <a:t>Ctrl+S</a:t>
            </a:r>
            <a:r>
              <a:rPr lang="en-US" b="1" dirty="0" smtClean="0">
                <a:solidFill>
                  <a:srgbClr val="FF0000"/>
                </a:solidFill>
                <a:latin typeface="Tempus Sans ITC" pitchFamily="82" charset="0"/>
              </a:rPr>
              <a:t>) </a:t>
            </a:r>
            <a:r>
              <a:rPr lang="en-US" b="1" dirty="0" err="1" smtClean="0">
                <a:solidFill>
                  <a:srgbClr val="FF0000"/>
                </a:solidFill>
                <a:latin typeface="Tempus Sans ITC" pitchFamily="82" charset="0"/>
              </a:rPr>
              <a:t>sehingga</a:t>
            </a:r>
            <a:r>
              <a:rPr lang="en-US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empus Sans ITC" pitchFamily="82" charset="0"/>
              </a:rPr>
              <a:t>kotak</a:t>
            </a:r>
            <a:r>
              <a:rPr lang="en-US" b="1" dirty="0" smtClean="0">
                <a:solidFill>
                  <a:srgbClr val="FF0000"/>
                </a:solidFill>
                <a:latin typeface="Tempus Sans ITC" pitchFamily="82" charset="0"/>
              </a:rPr>
              <a:t> dialog Save As .</a:t>
            </a:r>
            <a:endParaRPr lang="en-US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pic>
        <p:nvPicPr>
          <p:cNvPr id="5" name="Picture 4" descr="oaedh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819400"/>
            <a:ext cx="3509962" cy="3900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D (6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363915"/>
            <a:ext cx="82296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Tentukan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direktori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tempat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file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akan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disimpan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pada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kotak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pilihan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save in.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Ketik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nama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file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pada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kotak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isian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file name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Tentukan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format file yang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akan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disimpan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pada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kotak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pilihan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format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Aktifkan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atau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non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aktiofkan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bebrapa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pilihan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pada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bagian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save options :</a:t>
            </a:r>
          </a:p>
          <a:p>
            <a:pPr marL="633413" indent="-295275"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As A copy,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menyimpan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file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sebagai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hasil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salinan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atau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copy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dari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file yang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sedang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dibuka</a:t>
            </a:r>
            <a:endParaRPr lang="en-US" sz="2600" b="1" dirty="0" smtClean="0">
              <a:solidFill>
                <a:srgbClr val="FF0000"/>
              </a:solidFill>
              <a:latin typeface="Tempus Sans ITC" pitchFamily="82" charset="0"/>
            </a:endParaRPr>
          </a:p>
          <a:p>
            <a:pPr marL="633413" indent="-295275"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Alpha channels,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menyimpan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informasi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alpha channels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sebuah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gambar</a:t>
            </a:r>
            <a:endParaRPr lang="en-US" sz="2600" b="1" dirty="0" smtClean="0">
              <a:solidFill>
                <a:srgbClr val="FF0000"/>
              </a:solidFill>
              <a:latin typeface="Tempus Sans ITC" pitchFamily="82" charset="0"/>
            </a:endParaRPr>
          </a:p>
          <a:p>
            <a:pPr marL="633413" indent="-295275"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Layers,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menyimpan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informasi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semua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layers yang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digunakan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pada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gsmbar</a:t>
            </a:r>
            <a:endParaRPr lang="en-US" sz="2600" b="1" dirty="0" smtClean="0">
              <a:solidFill>
                <a:srgbClr val="FF0000"/>
              </a:solidFill>
              <a:latin typeface="Tempus Sans ITC" pitchFamily="82" charset="0"/>
            </a:endParaRPr>
          </a:p>
          <a:p>
            <a:pPr marL="633413" indent="-295275"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Spot Colors,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menyimpan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informasi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spot channels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sebuah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gambar</a:t>
            </a:r>
            <a:endParaRPr lang="en-US" sz="2600" b="1" dirty="0" smtClean="0">
              <a:solidFill>
                <a:srgbClr val="FF0000"/>
              </a:solidFill>
              <a:latin typeface="Tempus Sans ITC" pitchFamily="82" charset="0"/>
            </a:endParaRPr>
          </a:p>
          <a:p>
            <a:pPr marL="342900" indent="-342900"/>
            <a:endParaRPr lang="en-US" sz="26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D (6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0" y="457200"/>
            <a:ext cx="79248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3413" indent="-295275">
              <a:buFont typeface="Arial" pitchFamily="34" charset="0"/>
              <a:buChar char="•"/>
            </a:pP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Thumbail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,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menyimpan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informasi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data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thumbail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sebuah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file</a:t>
            </a:r>
          </a:p>
          <a:p>
            <a:pPr marL="633413" indent="-295275"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Use Lower case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Extenstion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,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menyimpan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sebuah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file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dengan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ekstensi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huruf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kecil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(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bukan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huruf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kapital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).</a:t>
            </a:r>
          </a:p>
          <a:p>
            <a:pPr marL="344488" indent="-344488">
              <a:buFont typeface="+mj-lt"/>
              <a:buAutoNum type="arabicPeriod" startAt="6"/>
            </a:pP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Klik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save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untuk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menyimpan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file yang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telah</a:t>
            </a:r>
            <a:r>
              <a:rPr lang="en-US" sz="2600" b="1" dirty="0" smtClean="0">
                <a:solidFill>
                  <a:srgbClr val="FF0000"/>
                </a:solidFill>
                <a:latin typeface="Tempus Sans ITC" pitchFamily="82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empus Sans ITC" pitchFamily="82" charset="0"/>
              </a:rPr>
              <a:t>dibuat</a:t>
            </a:r>
            <a:endParaRPr lang="en-US" sz="2600" b="1" dirty="0" smtClean="0">
              <a:solidFill>
                <a:srgbClr val="FF0000"/>
              </a:solidFill>
              <a:latin typeface="Tempus Sans ITC" pitchFamily="8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2800" y="304800"/>
            <a:ext cx="5267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wcard Gothic" pitchFamily="82" charset="0"/>
              </a:rPr>
              <a:t>Membuka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wcard Gothic" pitchFamily="82" charset="0"/>
              </a:rPr>
              <a:t> file 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16002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Aktifkan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program Adobe Photoshop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Klik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menu file , open (</a:t>
            </a:r>
            <a:r>
              <a:rPr lang="en-U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Ctrl+O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), </a:t>
            </a:r>
            <a:r>
              <a:rPr lang="en-U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sehingga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muncul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kotak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dialog open</a:t>
            </a: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  <a:latin typeface="Tempus Sans ITC" pitchFamily="82" charset="0"/>
            </a:endParaRPr>
          </a:p>
        </p:txBody>
      </p:sp>
      <p:pic>
        <p:nvPicPr>
          <p:cNvPr id="7" name="Picture 6" descr="1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95400"/>
            <a:ext cx="2800350" cy="5267325"/>
          </a:xfrm>
          <a:prstGeom prst="rect">
            <a:avLst/>
          </a:prstGeom>
        </p:spPr>
      </p:pic>
      <p:pic>
        <p:nvPicPr>
          <p:cNvPr id="8" name="Picture 7" descr="12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066800"/>
            <a:ext cx="359229" cy="228600"/>
          </a:xfrm>
          <a:prstGeom prst="rect">
            <a:avLst/>
          </a:prstGeom>
        </p:spPr>
      </p:pic>
      <p:sp>
        <p:nvSpPr>
          <p:cNvPr id="9" name="Chevron 8"/>
          <p:cNvSpPr/>
          <p:nvPr/>
        </p:nvSpPr>
        <p:spPr>
          <a:xfrm>
            <a:off x="3429000" y="3886200"/>
            <a:ext cx="685800" cy="9144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3962400" y="3886200"/>
            <a:ext cx="685800" cy="9144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1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2895600"/>
            <a:ext cx="3362324" cy="3682269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1066800"/>
            <a:ext cx="5257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Tentukan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format file yang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akan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dibuka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pada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kotak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pilihan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file of type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dalam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kotak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dialog Open,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pilihlah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format Photoshop (*.PSD 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atau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*.PDD)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karena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kamu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akan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membuka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dokemen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Photoshop.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Gunakan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kotak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pilihan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Look in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untuk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memilih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direktori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tempat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kamu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menyimpan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file.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Pada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kotak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isian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file name,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ketik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TEKS-1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atau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kamu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juga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dapat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mengklik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pada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file TEKS-1.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Pada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bagian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bawah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kotak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dialog Open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akan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ditampilkan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bentuk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dan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ukuran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objek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yang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akan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dibuka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Klik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nama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file yang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akan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dibuka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,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lalu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klik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tombol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Open.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Jendela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Photoshop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dengan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file TEKS-1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akan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ditampilkan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. </a:t>
            </a:r>
            <a:endParaRPr lang="en-US" sz="2000" b="1" dirty="0">
              <a:solidFill>
                <a:schemeClr val="bg1">
                  <a:lumMod val="95000"/>
                  <a:lumOff val="5000"/>
                </a:schemeClr>
              </a:solidFill>
              <a:latin typeface="Tempus Sans ITC" pitchFamily="82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7772400" cy="1470025"/>
          </a:xfrm>
        </p:spPr>
        <p:txBody>
          <a:bodyPr/>
          <a:lstStyle/>
          <a:p>
            <a:r>
              <a:rPr lang="en-US" dirty="0" err="1" smtClean="0">
                <a:latin typeface="Showcard Gothic" pitchFamily="82" charset="0"/>
              </a:rPr>
              <a:t>Membuat</a:t>
            </a:r>
            <a:r>
              <a:rPr lang="en-US" dirty="0" smtClean="0">
                <a:latin typeface="Showcard Gothic" pitchFamily="82" charset="0"/>
              </a:rPr>
              <a:t> Dan </a:t>
            </a:r>
            <a:r>
              <a:rPr lang="en-US" dirty="0" err="1" smtClean="0">
                <a:latin typeface="Showcard Gothic" pitchFamily="82" charset="0"/>
              </a:rPr>
              <a:t>memberi</a:t>
            </a:r>
            <a:r>
              <a:rPr lang="en-US" dirty="0" smtClean="0">
                <a:latin typeface="Showcard Gothic" pitchFamily="82" charset="0"/>
              </a:rPr>
              <a:t> </a:t>
            </a:r>
            <a:r>
              <a:rPr lang="en-US" dirty="0" err="1" smtClean="0">
                <a:latin typeface="Showcard Gothic" pitchFamily="82" charset="0"/>
              </a:rPr>
              <a:t>efek</a:t>
            </a:r>
            <a:r>
              <a:rPr lang="en-US" dirty="0" smtClean="0">
                <a:latin typeface="Showcard Gothic" pitchFamily="82" charset="0"/>
              </a:rPr>
              <a:t> </a:t>
            </a:r>
            <a:r>
              <a:rPr lang="en-US" dirty="0" err="1" smtClean="0">
                <a:latin typeface="Showcard Gothic" pitchFamily="82" charset="0"/>
              </a:rPr>
              <a:t>pada</a:t>
            </a:r>
            <a:r>
              <a:rPr lang="en-US" dirty="0" smtClean="0">
                <a:latin typeface="Showcard Gothic" pitchFamily="82" charset="0"/>
              </a:rPr>
              <a:t> </a:t>
            </a:r>
            <a:r>
              <a:rPr lang="en-US" dirty="0" err="1" smtClean="0">
                <a:latin typeface="Showcard Gothic" pitchFamily="82" charset="0"/>
              </a:rPr>
              <a:t>teks</a:t>
            </a:r>
            <a:endParaRPr lang="en-US" dirty="0">
              <a:latin typeface="Showcard Gothi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915400" cy="914400"/>
          </a:xfrm>
        </p:spPr>
        <p:txBody>
          <a:bodyPr>
            <a:normAutofit fontScale="925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b="1" dirty="0" err="1" smtClean="0">
                <a:latin typeface="Tempus Sans ITC" pitchFamily="82" charset="0"/>
              </a:rPr>
              <a:t>Mengatur</a:t>
            </a:r>
            <a:r>
              <a:rPr lang="en-US" b="1" dirty="0" smtClean="0">
                <a:latin typeface="Tempus Sans ITC" pitchFamily="82" charset="0"/>
              </a:rPr>
              <a:t> </a:t>
            </a:r>
            <a:r>
              <a:rPr lang="en-US" b="1" dirty="0" err="1" smtClean="0">
                <a:latin typeface="Tempus Sans ITC" pitchFamily="82" charset="0"/>
              </a:rPr>
              <a:t>Konfigurasi</a:t>
            </a:r>
            <a:r>
              <a:rPr lang="en-US" b="1" dirty="0" smtClean="0">
                <a:latin typeface="Tempus Sans ITC" pitchFamily="82" charset="0"/>
              </a:rPr>
              <a:t> </a:t>
            </a:r>
            <a:r>
              <a:rPr lang="en-US" b="1" dirty="0" err="1" smtClean="0">
                <a:latin typeface="Tempus Sans ITC" pitchFamily="82" charset="0"/>
              </a:rPr>
              <a:t>Lembar</a:t>
            </a:r>
            <a:r>
              <a:rPr lang="en-US" b="1" dirty="0" smtClean="0">
                <a:latin typeface="Tempus Sans ITC" pitchFamily="82" charset="0"/>
              </a:rPr>
              <a:t> </a:t>
            </a:r>
            <a:r>
              <a:rPr lang="en-US" b="1" dirty="0" err="1" smtClean="0">
                <a:latin typeface="Tempus Sans ITC" pitchFamily="82" charset="0"/>
              </a:rPr>
              <a:t>Kerja</a:t>
            </a:r>
            <a:r>
              <a:rPr lang="en-US" b="1" dirty="0" smtClean="0">
                <a:latin typeface="Tempus Sans ITC" pitchFamily="82" charset="0"/>
              </a:rPr>
              <a:t> </a:t>
            </a:r>
            <a:r>
              <a:rPr lang="en-US" b="1" dirty="0" err="1" smtClean="0">
                <a:latin typeface="Tempus Sans ITC" pitchFamily="82" charset="0"/>
              </a:rPr>
              <a:t>dan</a:t>
            </a:r>
            <a:r>
              <a:rPr lang="en-US" b="1" dirty="0" smtClean="0">
                <a:latin typeface="Tempus Sans ITC" pitchFamily="82" charset="0"/>
              </a:rPr>
              <a:t> </a:t>
            </a:r>
            <a:r>
              <a:rPr lang="en-US" b="1" dirty="0" err="1" smtClean="0">
                <a:latin typeface="Tempus Sans ITC" pitchFamily="82" charset="0"/>
              </a:rPr>
              <a:t>Jenis</a:t>
            </a:r>
            <a:r>
              <a:rPr lang="en-US" b="1" dirty="0" smtClean="0">
                <a:latin typeface="Tempus Sans ITC" pitchFamily="82" charset="0"/>
              </a:rPr>
              <a:t> </a:t>
            </a:r>
            <a:r>
              <a:rPr lang="en-US" b="1" dirty="0" err="1" smtClean="0">
                <a:latin typeface="Tempus Sans ITC" pitchFamily="82" charset="0"/>
              </a:rPr>
              <a:t>Teks</a:t>
            </a:r>
            <a:endParaRPr lang="en-US" b="1" dirty="0">
              <a:latin typeface="Tempus Sans ITC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895600"/>
            <a:ext cx="6172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Buat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atur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konfigurasi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lembar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kerja</a:t>
            </a:r>
            <a:endParaRPr lang="en-US" sz="2000" b="1" dirty="0" smtClean="0">
              <a:solidFill>
                <a:schemeClr val="bg1"/>
              </a:solidFill>
              <a:latin typeface="Tempus Sans ITC" pitchFamily="82" charset="0"/>
            </a:endParaRPr>
          </a:p>
          <a:p>
            <a:pPr marL="569913" indent="-225425"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Beri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nama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  <a:latin typeface="Tempus Sans ITC" pitchFamily="82" charset="0"/>
              </a:rPr>
              <a:t>file  </a:t>
            </a:r>
            <a:r>
              <a:rPr lang="en-US" sz="2000" b="1" dirty="0" smtClean="0">
                <a:solidFill>
                  <a:srgbClr val="C00000"/>
                </a:solidFill>
                <a:latin typeface="Tempus Sans ITC" pitchFamily="82" charset="0"/>
              </a:rPr>
              <a:t>teks-1</a:t>
            </a:r>
            <a:endParaRPr lang="en-US" sz="2000" b="1" dirty="0" smtClean="0">
              <a:solidFill>
                <a:schemeClr val="bg1"/>
              </a:solidFill>
              <a:latin typeface="Tempus Sans ITC" pitchFamily="82" charset="0"/>
            </a:endParaRPr>
          </a:p>
          <a:p>
            <a:pPr marL="569913" indent="-225425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empus Sans ITC" pitchFamily="82" charset="0"/>
              </a:rPr>
              <a:t>Present Size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: Custom, </a:t>
            </a:r>
            <a:r>
              <a:rPr lang="en-US" sz="2000" b="1" u="sng" dirty="0" err="1" smtClean="0">
                <a:solidFill>
                  <a:srgbClr val="C00000"/>
                </a:solidFill>
                <a:latin typeface="Tempus Sans ITC" pitchFamily="82" charset="0"/>
              </a:rPr>
              <a:t>W</a:t>
            </a:r>
            <a:r>
              <a:rPr lang="en-US" sz="2000" b="1" dirty="0" err="1" smtClean="0">
                <a:solidFill>
                  <a:srgbClr val="C00000"/>
                </a:solidFill>
                <a:latin typeface="Tempus Sans ITC" pitchFamily="82" charset="0"/>
              </a:rPr>
              <a:t>idht</a:t>
            </a:r>
            <a:r>
              <a:rPr lang="en-US" sz="2000" b="1" dirty="0" smtClean="0">
                <a:solidFill>
                  <a:srgbClr val="C00000"/>
                </a:solidFill>
                <a:latin typeface="Tempus Sans ITC" pitchFamily="82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: 500 pixels, </a:t>
            </a:r>
            <a:r>
              <a:rPr lang="en-US" sz="2000" b="1" u="sng" dirty="0" smtClean="0">
                <a:solidFill>
                  <a:srgbClr val="C00000"/>
                </a:solidFill>
                <a:latin typeface="Tempus Sans ITC" pitchFamily="82" charset="0"/>
              </a:rPr>
              <a:t>H</a:t>
            </a:r>
            <a:r>
              <a:rPr lang="en-US" sz="2000" b="1" dirty="0" smtClean="0">
                <a:solidFill>
                  <a:srgbClr val="C00000"/>
                </a:solidFill>
                <a:latin typeface="Tempus Sans ITC" pitchFamily="82" charset="0"/>
              </a:rPr>
              <a:t>eight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: 150 pixels, </a:t>
            </a:r>
            <a:r>
              <a:rPr lang="en-US" sz="2000" b="1" u="sng" dirty="0" smtClean="0">
                <a:solidFill>
                  <a:srgbClr val="C00000"/>
                </a:solidFill>
                <a:latin typeface="Tempus Sans ITC" pitchFamily="82" charset="0"/>
              </a:rPr>
              <a:t>R</a:t>
            </a:r>
            <a:r>
              <a:rPr lang="en-US" sz="2000" b="1" dirty="0" smtClean="0">
                <a:solidFill>
                  <a:srgbClr val="C00000"/>
                </a:solidFill>
                <a:latin typeface="Tempus Sans ITC" pitchFamily="82" charset="0"/>
              </a:rPr>
              <a:t>esolution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: pixels/inch, Mode : RGB Color,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empus Sans ITC" pitchFamily="82" charset="0"/>
              </a:rPr>
              <a:t>Contens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:</a:t>
            </a:r>
            <a:r>
              <a:rPr lang="en-US" sz="2000" b="1" u="sng" dirty="0" smtClean="0">
                <a:solidFill>
                  <a:srgbClr val="C00000"/>
                </a:solidFill>
                <a:latin typeface="Tempus Sans ITC" pitchFamily="82" charset="0"/>
              </a:rPr>
              <a:t>W</a:t>
            </a:r>
            <a:r>
              <a:rPr lang="en-US" sz="2000" b="1" dirty="0" smtClean="0">
                <a:solidFill>
                  <a:srgbClr val="C00000"/>
                </a:solidFill>
                <a:latin typeface="Tempus Sans ITC" pitchFamily="82" charset="0"/>
              </a:rPr>
              <a:t>hite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.</a:t>
            </a:r>
            <a:endParaRPr lang="en-US" sz="2000" b="1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pic>
        <p:nvPicPr>
          <p:cNvPr id="7" name="Picture 6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4648200"/>
            <a:ext cx="5029200" cy="1933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716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 startAt="2"/>
            </a:pP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Kilk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Tempus Sans ITC" pitchFamily="82" charset="0"/>
              </a:rPr>
              <a:t>Horizontal Type Tool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          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pada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  <a:latin typeface="Tempus Sans ITC" pitchFamily="82" charset="0"/>
              </a:rPr>
              <a:t>tool box option bar </a:t>
            </a:r>
            <a:r>
              <a:rPr lang="en-US" sz="2000" b="1" dirty="0" smtClean="0">
                <a:solidFill>
                  <a:srgbClr val="C00000"/>
                </a:solidFill>
                <a:latin typeface="Tempus Sans ITC" pitchFamily="82" charset="0"/>
              </a:rPr>
              <a:t>Type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akan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ditampilkan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(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gambar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a).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Atur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jenis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huruf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menjadi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empus Sans ITC" pitchFamily="82" charset="0"/>
              </a:rPr>
              <a:t>Showcard</a:t>
            </a:r>
            <a:r>
              <a:rPr lang="en-US" sz="2000" b="1" dirty="0" smtClean="0">
                <a:solidFill>
                  <a:srgbClr val="C00000"/>
                </a:solidFill>
                <a:latin typeface="Tempus Sans ITC" pitchFamily="82" charset="0"/>
              </a:rPr>
              <a:t> Gothic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huruf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Tempus Sans ITC" pitchFamily="82" charset="0"/>
              </a:rPr>
              <a:t>Regular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ukuran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gambar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72 pt,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pemilihan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Tempus Sans ITC" pitchFamily="82" charset="0"/>
              </a:rPr>
              <a:t>Anti-aliasing method 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: sharp,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teks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rata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kiri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warna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huruf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hitam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posisi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teks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horizontal. (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gambar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b) </a:t>
            </a:r>
            <a:endParaRPr lang="en-US" sz="2000" b="1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pic>
        <p:nvPicPr>
          <p:cNvPr id="1026" name="Picture 2" descr="C:\Users\cebong\Pictures\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81000"/>
            <a:ext cx="400050" cy="304800"/>
          </a:xfrm>
          <a:prstGeom prst="rect">
            <a:avLst/>
          </a:prstGeom>
          <a:noFill/>
        </p:spPr>
      </p:pic>
      <p:pic>
        <p:nvPicPr>
          <p:cNvPr id="5" name="Picture 4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667000"/>
            <a:ext cx="8035636" cy="45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733800" y="327660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Tempus Sans ITC" pitchFamily="82" charset="0"/>
              </a:rPr>
              <a:t>Gambar</a:t>
            </a:r>
            <a:r>
              <a:rPr lang="en-US" b="1" dirty="0" smtClean="0">
                <a:solidFill>
                  <a:schemeClr val="bg1"/>
                </a:solidFill>
                <a:latin typeface="Tempus Sans ITC" pitchFamily="82" charset="0"/>
              </a:rPr>
              <a:t> a</a:t>
            </a:r>
            <a:endParaRPr lang="en-US" b="1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pic>
        <p:nvPicPr>
          <p:cNvPr id="7" name="Picture 6" descr="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038600"/>
            <a:ext cx="5029200" cy="1895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886200" y="6019800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Tempus Sans ITC" pitchFamily="82" charset="0"/>
              </a:rPr>
              <a:t>Gambar</a:t>
            </a:r>
            <a:r>
              <a:rPr lang="en-US" b="1" dirty="0" smtClean="0">
                <a:solidFill>
                  <a:schemeClr val="bg1"/>
                </a:solidFill>
                <a:latin typeface="Tempus Sans ITC" pitchFamily="82" charset="0"/>
              </a:rPr>
              <a:t> b</a:t>
            </a:r>
            <a:endParaRPr lang="en-US" b="1" dirty="0">
              <a:solidFill>
                <a:schemeClr val="bg1"/>
              </a:solidFill>
              <a:latin typeface="Tempus Sans ITC" pitchFamily="8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 rot="309702">
            <a:off x="126305" y="163465"/>
            <a:ext cx="8825431" cy="2433170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45720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empus Sans ITC" pitchFamily="82" charset="0"/>
              </a:rPr>
              <a:t>Cat : </a:t>
            </a:r>
            <a:r>
              <a:rPr lang="en-US" sz="2400" b="1" dirty="0" err="1" smtClean="0">
                <a:latin typeface="Tempus Sans ITC" pitchFamily="82" charset="0"/>
              </a:rPr>
              <a:t>warna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huruf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dapat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di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ubah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dengan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cara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mengklik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satu</a:t>
            </a:r>
            <a:r>
              <a:rPr lang="en-US" sz="2400" b="1" dirty="0" smtClean="0">
                <a:latin typeface="Tempus Sans ITC" pitchFamily="82" charset="0"/>
              </a:rPr>
              <a:t> kali </a:t>
            </a:r>
            <a:r>
              <a:rPr lang="en-US" sz="2400" b="1" dirty="0" err="1" smtClean="0">
                <a:latin typeface="Tempus Sans ITC" pitchFamily="82" charset="0"/>
              </a:rPr>
              <a:t>pada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pilihan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warna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pada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i="1" dirty="0" smtClean="0">
                <a:latin typeface="Tempus Sans ITC" pitchFamily="82" charset="0"/>
              </a:rPr>
              <a:t>option bar </a:t>
            </a:r>
            <a:r>
              <a:rPr lang="en-US" sz="2400" b="1" dirty="0" smtClean="0">
                <a:latin typeface="Tempus Sans ITC" pitchFamily="82" charset="0"/>
              </a:rPr>
              <a:t>type. </a:t>
            </a:r>
            <a:r>
              <a:rPr lang="en-US" sz="2400" b="1" dirty="0" err="1" smtClean="0">
                <a:latin typeface="Tempus Sans ITC" pitchFamily="82" charset="0"/>
              </a:rPr>
              <a:t>Setelah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itu</a:t>
            </a:r>
            <a:r>
              <a:rPr lang="en-US" sz="2400" b="1" dirty="0" smtClean="0">
                <a:latin typeface="Tempus Sans ITC" pitchFamily="82" charset="0"/>
              </a:rPr>
              <a:t>, </a:t>
            </a:r>
            <a:r>
              <a:rPr lang="en-US" sz="2400" b="1" dirty="0" err="1" smtClean="0">
                <a:latin typeface="Tempus Sans ITC" pitchFamily="82" charset="0"/>
              </a:rPr>
              <a:t>kotak</a:t>
            </a:r>
            <a:r>
              <a:rPr lang="en-US" sz="2400" b="1" dirty="0" smtClean="0">
                <a:latin typeface="Tempus Sans ITC" pitchFamily="82" charset="0"/>
              </a:rPr>
              <a:t> dialog </a:t>
            </a:r>
            <a:r>
              <a:rPr lang="en-US" sz="2400" b="1" dirty="0" smtClean="0">
                <a:solidFill>
                  <a:srgbClr val="C00000"/>
                </a:solidFill>
                <a:latin typeface="Tempus Sans ITC" pitchFamily="82" charset="0"/>
              </a:rPr>
              <a:t>Color Picker </a:t>
            </a:r>
            <a:r>
              <a:rPr lang="en-US" sz="2400" b="1" dirty="0" err="1" smtClean="0">
                <a:latin typeface="Tempus Sans ITC" pitchFamily="82" charset="0"/>
              </a:rPr>
              <a:t>akan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ditampilkan</a:t>
            </a:r>
            <a:r>
              <a:rPr lang="en-US" sz="2400" b="1" dirty="0" smtClean="0">
                <a:latin typeface="Tempus Sans ITC" pitchFamily="82" charset="0"/>
              </a:rPr>
              <a:t>. </a:t>
            </a:r>
            <a:r>
              <a:rPr lang="en-US" sz="2400" b="1" dirty="0" err="1" smtClean="0">
                <a:latin typeface="Tempus Sans ITC" pitchFamily="82" charset="0"/>
              </a:rPr>
              <a:t>Pilih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warna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dan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err="1" smtClean="0">
                <a:latin typeface="Tempus Sans ITC" pitchFamily="82" charset="0"/>
              </a:rPr>
              <a:t>klik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empus Sans ITC" pitchFamily="82" charset="0"/>
              </a:rPr>
              <a:t>OK</a:t>
            </a:r>
            <a:r>
              <a:rPr lang="en-US" sz="2400" b="1" dirty="0" smtClean="0">
                <a:latin typeface="Tempus Sans ITC" pitchFamily="82" charset="0"/>
              </a:rPr>
              <a:t>.</a:t>
            </a:r>
            <a:endParaRPr lang="en-US" sz="2400" b="1" dirty="0">
              <a:latin typeface="Tempus Sans ITC" pitchFamily="82" charset="0"/>
            </a:endParaRPr>
          </a:p>
        </p:txBody>
      </p:sp>
      <p:pic>
        <p:nvPicPr>
          <p:cNvPr id="5" name="Picture 4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895600"/>
            <a:ext cx="5638800" cy="3673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3200" b="1" dirty="0" smtClean="0">
                <a:solidFill>
                  <a:schemeClr val="bg1"/>
                </a:solidFill>
                <a:latin typeface="Tempus Sans ITC" pitchFamily="82" charset="0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latin typeface="Tempus Sans ITC" pitchFamily="82" charset="0"/>
              </a:rPr>
              <a:t>Memberi</a:t>
            </a:r>
            <a:r>
              <a:rPr lang="en-US" sz="32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empus Sans ITC" pitchFamily="82" charset="0"/>
              </a:rPr>
              <a:t>Efek</a:t>
            </a:r>
            <a:r>
              <a:rPr lang="en-US" sz="32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empus Sans ITC" pitchFamily="82" charset="0"/>
              </a:rPr>
              <a:t>pada</a:t>
            </a:r>
            <a:r>
              <a:rPr lang="en-US" sz="32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empus Sans ITC" pitchFamily="82" charset="0"/>
              </a:rPr>
              <a:t>Objek</a:t>
            </a:r>
            <a:r>
              <a:rPr lang="en-US" sz="32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empus Sans ITC" pitchFamily="82" charset="0"/>
              </a:rPr>
              <a:t>teks</a:t>
            </a:r>
            <a:endParaRPr lang="en-US" sz="3200" b="1" dirty="0" smtClean="0">
              <a:solidFill>
                <a:schemeClr val="bg1"/>
              </a:solidFill>
              <a:latin typeface="Tempus Sans ITC" pitchFamily="82" charset="0"/>
            </a:endParaRPr>
          </a:p>
          <a:p>
            <a:pPr marL="342900" indent="-342900"/>
            <a:endParaRPr lang="en-US" sz="2400" b="1" dirty="0" smtClean="0">
              <a:solidFill>
                <a:schemeClr val="bg1"/>
              </a:solidFill>
              <a:latin typeface="Tempus Sans ITC" pitchFamily="82" charset="0"/>
            </a:endParaRPr>
          </a:p>
          <a:p>
            <a:pPr marL="749300" indent="-284163"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Sorot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teks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tersebut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kemudian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pilih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klik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menu </a:t>
            </a:r>
            <a:r>
              <a:rPr lang="en-US" sz="2000" b="1" dirty="0" smtClean="0">
                <a:solidFill>
                  <a:srgbClr val="C00000"/>
                </a:solidFill>
                <a:latin typeface="Tempus Sans ITC" pitchFamily="82" charset="0"/>
              </a:rPr>
              <a:t>Layer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,</a:t>
            </a:r>
          </a:p>
          <a:p>
            <a:pPr marL="749300"/>
            <a:r>
              <a:rPr lang="en-US" sz="2000" b="1" dirty="0" smtClean="0">
                <a:solidFill>
                  <a:srgbClr val="C00000"/>
                </a:solidFill>
                <a:latin typeface="Tempus Sans ITC" pitchFamily="82" charset="0"/>
              </a:rPr>
              <a:t>Layer Style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, </a:t>
            </a:r>
            <a:r>
              <a:rPr lang="en-US" sz="2000" b="1" dirty="0" smtClean="0">
                <a:solidFill>
                  <a:srgbClr val="C00000"/>
                </a:solidFill>
                <a:latin typeface="Tempus Sans ITC" pitchFamily="82" charset="0"/>
              </a:rPr>
              <a:t>Drop Shadow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.</a:t>
            </a:r>
            <a:endParaRPr lang="en-US" sz="2000" b="1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pic>
        <p:nvPicPr>
          <p:cNvPr id="4" name="Picture 3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905000"/>
            <a:ext cx="657726" cy="30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743200"/>
            <a:ext cx="1752601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2209800"/>
            <a:ext cx="2644504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646-emer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724400"/>
            <a:ext cx="8077200" cy="1447800"/>
          </a:xfrm>
        </p:spPr>
        <p:txBody>
          <a:bodyPr numCol="1">
            <a:normAutofit fontScale="77500" lnSpcReduction="20000"/>
          </a:bodyPr>
          <a:lstStyle/>
          <a:p>
            <a:pPr algn="just"/>
            <a:endParaRPr lang="en-US" b="1" dirty="0" smtClean="0">
              <a:solidFill>
                <a:schemeClr val="bg1">
                  <a:lumMod val="95000"/>
                  <a:lumOff val="5000"/>
                </a:schemeClr>
              </a:solidFill>
              <a:latin typeface="Tempus Sans ITC" pitchFamily="82" charset="0"/>
            </a:endParaRPr>
          </a:p>
          <a:p>
            <a:r>
              <a:rPr lang="en-US" sz="4700" b="1" dirty="0" smtClean="0">
                <a:solidFill>
                  <a:srgbClr val="FF3399"/>
                </a:solidFill>
                <a:latin typeface="Tempus Sans ITC" pitchFamily="82" charset="0"/>
              </a:rPr>
              <a:t>File, Edit, Image, Layer, Select, Filter, View, </a:t>
            </a:r>
            <a:r>
              <a:rPr lang="en-US" sz="4700" b="1" dirty="0" err="1" smtClean="0">
                <a:solidFill>
                  <a:srgbClr val="FF3399"/>
                </a:solidFill>
                <a:latin typeface="Tempus Sans ITC" pitchFamily="82" charset="0"/>
              </a:rPr>
              <a:t>dan</a:t>
            </a:r>
            <a:r>
              <a:rPr lang="en-US" sz="4700" b="1" dirty="0" smtClean="0">
                <a:solidFill>
                  <a:srgbClr val="FF3399"/>
                </a:solidFill>
                <a:latin typeface="Tempus Sans ITC" pitchFamily="82" charset="0"/>
              </a:rPr>
              <a:t> Help.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2438400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nap ITC" pitchFamily="82" charset="0"/>
              </a:rPr>
              <a:t>Mengenal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nap ITC" pitchFamily="82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nap ITC" pitchFamily="82" charset="0"/>
              </a:rPr>
              <a:t>Baris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nap ITC" pitchFamily="82" charset="0"/>
              </a:rPr>
              <a:t> Menu</a:t>
            </a:r>
            <a:b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nap ITC" pitchFamily="82" charset="0"/>
              </a:rPr>
            </a:b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nap ITC" pitchFamily="82" charset="0"/>
              </a:rPr>
              <a:t>dan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nap ITC" pitchFamily="82" charset="0"/>
              </a:rPr>
              <a:t> Submenu</a:t>
            </a:r>
            <a:endParaRPr lang="en-US" sz="4800" dirty="0">
              <a:solidFill>
                <a:schemeClr val="bg2">
                  <a:lumMod val="50000"/>
                </a:schemeClr>
              </a:solidFill>
              <a:latin typeface="Snap ITC" pitchFamily="82" charset="0"/>
            </a:endParaRPr>
          </a:p>
        </p:txBody>
      </p:sp>
      <p:sp>
        <p:nvSpPr>
          <p:cNvPr id="6" name="7-Point Star 5"/>
          <p:cNvSpPr/>
          <p:nvPr/>
        </p:nvSpPr>
        <p:spPr>
          <a:xfrm>
            <a:off x="1371600" y="2895600"/>
            <a:ext cx="6172200" cy="1676400"/>
          </a:xfrm>
          <a:prstGeom prst="star7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empus Sans ITC" pitchFamily="82" charset="0"/>
              </a:rPr>
              <a:t>Terdiri</a:t>
            </a:r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empus Sans ITC" pitchFamily="82" charset="0"/>
              </a:rPr>
              <a:t> </a:t>
            </a:r>
            <a:r>
              <a:rPr lang="en-US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empus Sans ITC" pitchFamily="82" charset="0"/>
              </a:rPr>
              <a:t>dari</a:t>
            </a:r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empus Sans ITC" pitchFamily="82" charset="0"/>
              </a:rPr>
              <a:t>: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304800"/>
            <a:ext cx="678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 algn="just">
              <a:buFont typeface="Arial" pitchFamily="34" charset="0"/>
              <a:buChar char="•"/>
              <a:tabLst>
                <a:tab pos="225425" algn="l"/>
              </a:tabLst>
            </a:pP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Atur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Blend mode (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pecampuran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warna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): Multiply; </a:t>
            </a:r>
            <a:r>
              <a:rPr lang="en-US" sz="2000" b="1" dirty="0" smtClean="0">
                <a:solidFill>
                  <a:srgbClr val="C00000"/>
                </a:solidFill>
                <a:latin typeface="Tempus Sans ITC" pitchFamily="82" charset="0"/>
              </a:rPr>
              <a:t>Color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(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warna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):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hitam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; </a:t>
            </a:r>
            <a:r>
              <a:rPr lang="en-US" sz="2000" b="1" dirty="0" smtClean="0">
                <a:solidFill>
                  <a:srgbClr val="C00000"/>
                </a:solidFill>
                <a:latin typeface="Tempus Sans ITC" pitchFamily="82" charset="0"/>
              </a:rPr>
              <a:t>Opacity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(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transparansi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bayangan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teks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); 75%; </a:t>
            </a:r>
            <a:r>
              <a:rPr lang="en-US" sz="2000" b="1" dirty="0" smtClean="0">
                <a:solidFill>
                  <a:srgbClr val="C00000"/>
                </a:solidFill>
                <a:latin typeface="Tempus Sans ITC" pitchFamily="82" charset="0"/>
              </a:rPr>
              <a:t>Angle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(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kemiringan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banyangan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teks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): 145˚; </a:t>
            </a:r>
            <a:r>
              <a:rPr lang="en-US" sz="2000" b="1" dirty="0" smtClean="0">
                <a:solidFill>
                  <a:srgbClr val="C00000"/>
                </a:solidFill>
                <a:latin typeface="Tempus Sans ITC" pitchFamily="82" charset="0"/>
              </a:rPr>
              <a:t>Distance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(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jarak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banyangan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teks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dengan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objek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teks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): 23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px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(pixel); </a:t>
            </a:r>
            <a:r>
              <a:rPr lang="en-US" sz="2000" b="1" dirty="0" smtClean="0">
                <a:solidFill>
                  <a:srgbClr val="C00000"/>
                </a:solidFill>
                <a:latin typeface="Tempus Sans ITC" pitchFamily="82" charset="0"/>
              </a:rPr>
              <a:t>Spread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(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pelebaran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banyangan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teks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): 1%; </a:t>
            </a:r>
            <a:r>
              <a:rPr lang="en-US" sz="2000" b="1" dirty="0" smtClean="0">
                <a:solidFill>
                  <a:srgbClr val="C00000"/>
                </a:solidFill>
                <a:latin typeface="Tempus Sans ITC" pitchFamily="82" charset="0"/>
              </a:rPr>
              <a:t>Size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(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ukuran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banyanganteks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): 5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px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; </a:t>
            </a:r>
            <a:r>
              <a:rPr lang="en-US" sz="2000" b="1" dirty="0" smtClean="0">
                <a:solidFill>
                  <a:srgbClr val="C00000"/>
                </a:solidFill>
                <a:latin typeface="Tempus Sans ITC" pitchFamily="82" charset="0"/>
              </a:rPr>
              <a:t>Contour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(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pola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banyangan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): </a:t>
            </a:r>
            <a:r>
              <a:rPr lang="en-US" sz="2000" b="1" dirty="0" smtClean="0">
                <a:solidFill>
                  <a:srgbClr val="C00000"/>
                </a:solidFill>
                <a:latin typeface="Tempus Sans ITC" pitchFamily="82" charset="0"/>
              </a:rPr>
              <a:t>Linear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: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empus Sans ITC" pitchFamily="82" charset="0"/>
              </a:rPr>
              <a:t>noiser</a:t>
            </a:r>
            <a:r>
              <a:rPr lang="en-US" sz="2000" b="1" dirty="0" smtClean="0">
                <a:solidFill>
                  <a:srgbClr val="C00000"/>
                </a:solidFill>
                <a:latin typeface="Tempus Sans ITC" pitchFamily="82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0%.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Klik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Tempus Sans ITC" pitchFamily="82" charset="0"/>
              </a:rPr>
              <a:t>OK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. </a:t>
            </a:r>
            <a:endParaRPr lang="en-US" sz="2000" b="1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pic>
        <p:nvPicPr>
          <p:cNvPr id="4" name="Picture 3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743200"/>
            <a:ext cx="5067300" cy="1933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14400" y="5105400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 algn="just">
              <a:buFont typeface="Arial" pitchFamily="34" charset="0"/>
              <a:buChar char="•"/>
              <a:tabLst>
                <a:tab pos="344488" algn="l"/>
              </a:tabLst>
            </a:pP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Simpan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hasil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objek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teks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yang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telah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diberi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efek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dalam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format </a:t>
            </a:r>
            <a:r>
              <a:rPr lang="en-US" sz="2000" b="1" i="1" dirty="0" smtClean="0">
                <a:solidFill>
                  <a:schemeClr val="bg1"/>
                </a:solidFill>
                <a:latin typeface="Tempus Sans ITC" pitchFamily="82" charset="0"/>
              </a:rPr>
              <a:t>file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*. </a:t>
            </a:r>
            <a:r>
              <a:rPr lang="en-US" sz="2000" b="1" dirty="0" smtClean="0">
                <a:solidFill>
                  <a:srgbClr val="C00000"/>
                </a:solidFill>
                <a:latin typeface="Tempus Sans ITC" pitchFamily="82" charset="0"/>
              </a:rPr>
              <a:t>PSD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dengan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nama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teks-1.</a:t>
            </a:r>
          </a:p>
          <a:p>
            <a:pPr indent="344488" algn="just"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Tutuplah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program Adobe Photoshop.</a:t>
            </a:r>
          </a:p>
          <a:p>
            <a:pPr algn="just"/>
            <a:endParaRPr lang="en-US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62200" y="1828800"/>
            <a:ext cx="5029200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elaxedModerately"/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cript MT Bold" pitchFamily="66" charset="0"/>
              </a:rPr>
              <a:t>SEKIAN</a:t>
            </a:r>
          </a:p>
          <a:p>
            <a:pPr algn="ctr">
              <a:lnSpc>
                <a:spcPct val="200000"/>
              </a:lnSpc>
            </a:pPr>
            <a:r>
              <a:rPr lang="en-US" sz="5400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cript MT Bold" pitchFamily="66" charset="0"/>
              </a:rPr>
              <a:t>DAN </a:t>
            </a:r>
          </a:p>
          <a:p>
            <a:pPr algn="ctr"/>
            <a:r>
              <a:rPr lang="en-US" sz="5400" b="1" cap="none" spc="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cript MT Bold" pitchFamily="66" charset="0"/>
              </a:rPr>
              <a:t>TERIMA KASIH</a:t>
            </a:r>
            <a:endParaRPr lang="en-US" sz="5400" b="1" cap="none" spc="0" dirty="0">
              <a:ln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cript MT Bold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Yellow_She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1534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howcard Gothic" pitchFamily="82" charset="0"/>
              </a:rPr>
              <a:t>Mengenal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howcard Gothic" pitchFamily="82" charset="0"/>
              </a:rPr>
              <a:t> Tool Box</a:t>
            </a:r>
            <a:b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howcard Gothic" pitchFamily="82" charset="0"/>
              </a:rPr>
            </a:b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howcard Gothic" pitchFamily="82" charset="0"/>
              </a:rPr>
              <a:t>(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howcard Gothic" pitchFamily="82" charset="0"/>
              </a:rPr>
              <a:t>kotak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howcard Gothic" pitchFamily="8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howcard Gothic" pitchFamily="82" charset="0"/>
              </a:rPr>
              <a:t>peralatan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howcard Gothic" pitchFamily="82" charset="0"/>
              </a:rPr>
              <a:t>) Photoshop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Showcard Gothi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81200"/>
            <a:ext cx="3581400" cy="4343400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Kel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. 1 :  tool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seleksi</a:t>
            </a:r>
            <a:endParaRPr lang="en-US" sz="2000" b="1" dirty="0" smtClean="0">
              <a:solidFill>
                <a:schemeClr val="bg1"/>
              </a:solidFill>
              <a:latin typeface="Tempus Sans ITC" pitchFamily="82" charset="0"/>
            </a:endParaRPr>
          </a:p>
          <a:p>
            <a:pPr marL="457200" indent="-457200" algn="l">
              <a:buFont typeface="+mj-lt"/>
              <a:buAutoNum type="arabicPeriod"/>
              <a:tabLst>
                <a:tab pos="796925" algn="l"/>
                <a:tab pos="973138" algn="l"/>
              </a:tabLst>
            </a:pP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Kel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. 2 : tool painting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retouching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Kel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. 3 :  tool  drawing, text, shape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patch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Kel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. 4 :  tool display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zooming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Kel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. 5 :  tool background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foreground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Kel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. 6 :  tool editing mask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Kel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. 7 : 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tampilan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(display)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jendela</a:t>
            </a:r>
            <a:r>
              <a:rPr lang="en-US" sz="2000" b="1" dirty="0" smtClean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empus Sans ITC" pitchFamily="82" charset="0"/>
              </a:rPr>
              <a:t>photoshop</a:t>
            </a:r>
            <a:endParaRPr lang="en-US" sz="2000" b="1" dirty="0" smtClean="0">
              <a:solidFill>
                <a:schemeClr val="bg1"/>
              </a:solidFill>
              <a:latin typeface="Tempus Sans ITC" pitchFamily="82" charset="0"/>
            </a:endParaRPr>
          </a:p>
          <a:p>
            <a:pPr marL="457200" indent="-457200" algn="l"/>
            <a:endParaRPr lang="en-US" sz="2000" b="1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pic>
        <p:nvPicPr>
          <p:cNvPr id="4" name="Picture 3" descr="i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524000"/>
            <a:ext cx="914400" cy="4953000"/>
          </a:xfrm>
          <a:prstGeom prst="rect">
            <a:avLst/>
          </a:prstGeom>
        </p:spPr>
      </p:pic>
      <p:sp>
        <p:nvSpPr>
          <p:cNvPr id="10" name="Left Brace 9"/>
          <p:cNvSpPr/>
          <p:nvPr/>
        </p:nvSpPr>
        <p:spPr>
          <a:xfrm>
            <a:off x="6781800" y="1905000"/>
            <a:ext cx="381000" cy="6858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Left Brace 10"/>
          <p:cNvSpPr/>
          <p:nvPr/>
        </p:nvSpPr>
        <p:spPr>
          <a:xfrm>
            <a:off x="6781800" y="2819400"/>
            <a:ext cx="381000" cy="9906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>
            <a:off x="6858000" y="4038600"/>
            <a:ext cx="304800" cy="3810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>
            <a:off x="6858000" y="4572000"/>
            <a:ext cx="304800" cy="3810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>
            <a:off x="6858000" y="5257800"/>
            <a:ext cx="304800" cy="3810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>
            <a:off x="6934200" y="5867400"/>
            <a:ext cx="228600" cy="2286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>
            <a:off x="6934200" y="6172200"/>
            <a:ext cx="228600" cy="2286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4770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77000" y="31242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77000" y="40386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77000" y="45720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77000" y="52578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53200" y="57912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53200" y="60960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ckground (2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52400" y="228600"/>
          <a:ext cx="8763000" cy="64312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524000"/>
                <a:gridCol w="1676400"/>
                <a:gridCol w="1676400"/>
                <a:gridCol w="38862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 err="1" smtClean="0">
                          <a:ln w="17780" cmpd="sng">
                            <a:solidFill>
                              <a:srgbClr val="002060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Tempus Sans ITC" pitchFamily="82" charset="0"/>
                        </a:rPr>
                        <a:t>Ikon</a:t>
                      </a:r>
                      <a:endParaRPr lang="en-US" sz="2800" b="1" cap="none" spc="0" dirty="0">
                        <a:ln w="17780" cmpd="sng">
                          <a:solidFill>
                            <a:srgbClr val="002060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 err="1" smtClean="0">
                          <a:ln w="17780" cmpd="sng">
                            <a:solidFill>
                              <a:srgbClr val="002060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Tempus Sans ITC" pitchFamily="82" charset="0"/>
                        </a:rPr>
                        <a:t>Perintah</a:t>
                      </a:r>
                      <a:r>
                        <a:rPr lang="en-US" sz="2800" b="1" cap="none" spc="0" dirty="0" smtClean="0">
                          <a:ln w="17780" cmpd="sng">
                            <a:solidFill>
                              <a:srgbClr val="002060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Tempus Sans ITC" pitchFamily="82" charset="0"/>
                        </a:rPr>
                        <a:t> </a:t>
                      </a:r>
                      <a:endParaRPr lang="en-US" sz="2800" b="1" cap="none" spc="0" dirty="0">
                        <a:ln w="17780" cmpd="sng">
                          <a:solidFill>
                            <a:srgbClr val="002060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 err="1" smtClean="0">
                          <a:ln w="17780" cmpd="sng">
                            <a:solidFill>
                              <a:srgbClr val="002060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Tempus Sans ITC" pitchFamily="82" charset="0"/>
                        </a:rPr>
                        <a:t>Kunci</a:t>
                      </a:r>
                      <a:r>
                        <a:rPr lang="en-US" sz="2800" b="1" cap="none" spc="0" dirty="0" smtClean="0">
                          <a:ln w="17780" cmpd="sng">
                            <a:solidFill>
                              <a:srgbClr val="002060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Tempus Sans ITC" pitchFamily="82" charset="0"/>
                        </a:rPr>
                        <a:t> </a:t>
                      </a:r>
                      <a:r>
                        <a:rPr lang="en-US" sz="2800" b="1" cap="none" spc="0" dirty="0" err="1" smtClean="0">
                          <a:ln w="17780" cmpd="sng">
                            <a:solidFill>
                              <a:srgbClr val="002060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Tempus Sans ITC" pitchFamily="82" charset="0"/>
                        </a:rPr>
                        <a:t>Pintas</a:t>
                      </a:r>
                      <a:endParaRPr lang="en-US" sz="2800" b="1" cap="none" spc="0" dirty="0">
                        <a:ln w="17780" cmpd="sng">
                          <a:solidFill>
                            <a:srgbClr val="002060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 anchorCtr="1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2800" b="1" cap="none" spc="0" dirty="0" err="1" smtClean="0">
                          <a:ln w="17780" cmpd="sng">
                            <a:solidFill>
                              <a:srgbClr val="002060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Tempus Sans ITC" pitchFamily="82" charset="0"/>
                        </a:rPr>
                        <a:t>Fungsi</a:t>
                      </a:r>
                      <a:endParaRPr lang="en-US" sz="2800" b="1" cap="none" spc="0" dirty="0">
                        <a:ln w="17780" cmpd="sng">
                          <a:solidFill>
                            <a:srgbClr val="002060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 anchorCtr="1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Brush Tool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B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Pewarnaan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dengan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efek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coretan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kuas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b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Pencil Tool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B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Membuat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coretan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bebas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dengan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tepi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yang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kasar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b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Clone Stamp Tool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S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Pengecatan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dengan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meniru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bentuk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atau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warna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suatu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gambar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b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Pattern Stamp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Tool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S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Mengganti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seluruh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bagian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gambar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dengan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pola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yang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diinginkan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b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History Brush Tool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Y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Proses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penyapuan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pada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bagian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gambar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menjadi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seperti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semula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sebelum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diolah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b"/>
                </a:tc>
              </a:tr>
            </a:tbl>
          </a:graphicData>
        </a:graphic>
      </p:graphicFrame>
      <p:pic>
        <p:nvPicPr>
          <p:cNvPr id="6" name="Picture 5" descr="e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00200"/>
            <a:ext cx="609600" cy="545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514600"/>
            <a:ext cx="609600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agar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429000"/>
            <a:ext cx="705853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sdth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4495800"/>
            <a:ext cx="705853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dj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5791200"/>
            <a:ext cx="701040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(2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228600"/>
          <a:ext cx="8686800" cy="64770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524000"/>
                <a:gridCol w="1676400"/>
                <a:gridCol w="1600200"/>
                <a:gridCol w="3886200"/>
              </a:tblGrid>
              <a:tr h="12687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Art History Brush Tool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Y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Proses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pengecatan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dengan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meniru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bentuk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guratan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yang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terdapat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di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bagian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gambar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atau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guratan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yang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telah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tersedia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.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</a:tr>
              <a:tr h="7929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Eraser Tool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Menghapus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suatu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bagian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pada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gambar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.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</a:tr>
              <a:tr h="7929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Background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Eraser Tool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Menghapus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daerah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berwarna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sehingga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menjadi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transparan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.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</a:tr>
              <a:tr h="1203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Magic Eraser Tool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Menghapus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warna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menjadi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transparan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atau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berganti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menjadi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warna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back-ground.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</a:tr>
              <a:tr h="12039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Gradient Tool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G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Memberi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efek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pewarnaan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yang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membentuk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gradasi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warna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yang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menarik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garis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lurus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, radial,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memutar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pemantulan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cahaya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dan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bentuk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berlian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.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</a:tr>
            </a:tbl>
          </a:graphicData>
        </a:graphic>
      </p:graphicFrame>
      <p:pic>
        <p:nvPicPr>
          <p:cNvPr id="5" name="Picture 4" descr="ee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85800"/>
            <a:ext cx="762000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981200"/>
            <a:ext cx="533400" cy="48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et7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895600"/>
            <a:ext cx="609600" cy="526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e6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3886200"/>
            <a:ext cx="876300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aa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5334000"/>
            <a:ext cx="1071033" cy="83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(2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228600"/>
          <a:ext cx="8686800" cy="63550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524000"/>
                <a:gridCol w="1600200"/>
                <a:gridCol w="1752600"/>
                <a:gridCol w="3810000"/>
              </a:tblGrid>
              <a:tr h="0">
                <a:tc>
                  <a:txBody>
                    <a:bodyPr/>
                    <a:lstStyle/>
                    <a:p>
                      <a:endParaRPr lang="en-US" sz="2400" b="0" dirty="0"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Paint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Bucket Tool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G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Proses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perwarnaan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dengan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menggunakan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warna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foreground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ke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area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seleksi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.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2400" b="0" dirty="0"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Blur Tool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Memberi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efek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kabur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pada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gambar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.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2400" b="0" dirty="0"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Sharpen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Tool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Mempertajam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bagian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gambar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.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2400" b="0" dirty="0"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Smudge Tool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Memberi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efek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seolah-olah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menggosokkan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jari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tangan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pada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cat </a:t>
                      </a:r>
                      <a:r>
                        <a:rPr lang="en-US" sz="24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basah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</a:tr>
              <a:tr h="0">
                <a:tc>
                  <a:txBody>
                    <a:bodyPr/>
                    <a:lstStyle/>
                    <a:p>
                      <a:endParaRPr lang="en-US" sz="2400" b="0"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Dodge Tool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O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Memberi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efek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pencahayaan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pada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gambar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agar </a:t>
                      </a:r>
                      <a:r>
                        <a:rPr lang="en-US" sz="24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menjadi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lebih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terang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empus Sans ITC" pitchFamily="82" charset="0"/>
                        </a:rPr>
                        <a:t>.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empus Sans ITC" pitchFamily="82" charset="0"/>
                      </a:endParaRPr>
                    </a:p>
                  </a:txBody>
                  <a:tcPr marL="182880" marR="182880" marT="182880" marB="137160" anchor="ctr"/>
                </a:tc>
              </a:tr>
            </a:tbl>
          </a:graphicData>
        </a:graphic>
      </p:graphicFrame>
      <p:pic>
        <p:nvPicPr>
          <p:cNvPr id="5" name="Picture 4" descr="sd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609600"/>
            <a:ext cx="718457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vd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828800"/>
            <a:ext cx="609600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vs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895600"/>
            <a:ext cx="577516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avfdv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4038599"/>
            <a:ext cx="762000" cy="846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grgt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5486399"/>
            <a:ext cx="762000" cy="8021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951</TotalTime>
  <Words>2037</Words>
  <Application>Microsoft Office PowerPoint</Application>
  <PresentationFormat>On-screen Show (4:3)</PresentationFormat>
  <Paragraphs>314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Slide 1</vt:lpstr>
      <vt:lpstr>Slide 2</vt:lpstr>
      <vt:lpstr>Mengaktifkan Photoshop</vt:lpstr>
      <vt:lpstr>Slide 4</vt:lpstr>
      <vt:lpstr>Mengenal Baris Menu dan Submenu</vt:lpstr>
      <vt:lpstr>Mengenal Tool Box (kotak peralatan) Photoshop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1. Palet Navigator</vt:lpstr>
      <vt:lpstr>  </vt:lpstr>
      <vt:lpstr>2. Palet Color</vt:lpstr>
      <vt:lpstr>3.  Palet Swatches</vt:lpstr>
      <vt:lpstr>4.  Palet Styles</vt:lpstr>
      <vt:lpstr>5.  Palet Layers</vt:lpstr>
      <vt:lpstr>6.  Palet Channels</vt:lpstr>
      <vt:lpstr>7.  Palet History</vt:lpstr>
      <vt:lpstr>8.  Palet Paths</vt:lpstr>
      <vt:lpstr>9.  Palet Actions</vt:lpstr>
      <vt:lpstr>10.  Palet Tool Presets</vt:lpstr>
      <vt:lpstr>A. Menampilkan dan Menyembunyikan Palet</vt:lpstr>
      <vt:lpstr>Slide 28</vt:lpstr>
      <vt:lpstr>B. Menampilkan dan Menyembunyikan Tool Box</vt:lpstr>
      <vt:lpstr>Slide 30</vt:lpstr>
      <vt:lpstr>c.  Menampilkan Menu Pintas atau Shortcut Menu</vt:lpstr>
      <vt:lpstr>Slide 32</vt:lpstr>
      <vt:lpstr>Mengakhiri Adobe photoshop</vt:lpstr>
      <vt:lpstr>Membuat dan Menyimpan File  Baru </vt:lpstr>
      <vt:lpstr>Slide 35</vt:lpstr>
      <vt:lpstr>Slide 36</vt:lpstr>
      <vt:lpstr>Slide 37</vt:lpstr>
      <vt:lpstr>Slide 38</vt:lpstr>
      <vt:lpstr>Slide 39</vt:lpstr>
      <vt:lpstr>Slide 40</vt:lpstr>
      <vt:lpstr>B. Menyimpan File Baru</vt:lpstr>
      <vt:lpstr>Slide 42</vt:lpstr>
      <vt:lpstr>Slide 43</vt:lpstr>
      <vt:lpstr>Slide 44</vt:lpstr>
      <vt:lpstr>Slide 45</vt:lpstr>
      <vt:lpstr>Membuat Dan memberi efek pada teks</vt:lpstr>
      <vt:lpstr>Slide 47</vt:lpstr>
      <vt:lpstr>Slide 48</vt:lpstr>
      <vt:lpstr>Slide 49</vt:lpstr>
      <vt:lpstr>Slide 50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Mengaktifkan Photoshop</dc:title>
  <dc:creator>cebong</dc:creator>
  <cp:lastModifiedBy>cebong</cp:lastModifiedBy>
  <cp:revision>105</cp:revision>
  <dcterms:created xsi:type="dcterms:W3CDTF">2011-01-07T07:11:50Z</dcterms:created>
  <dcterms:modified xsi:type="dcterms:W3CDTF">2011-01-25T04:20:27Z</dcterms:modified>
</cp:coreProperties>
</file>